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8" r:id="rId1"/>
  </p:sldMasterIdLst>
  <p:notesMasterIdLst>
    <p:notesMasterId r:id="rId67"/>
  </p:notesMasterIdLst>
  <p:sldIdLst>
    <p:sldId id="256" r:id="rId2"/>
    <p:sldId id="299" r:id="rId3"/>
    <p:sldId id="260" r:id="rId4"/>
    <p:sldId id="298" r:id="rId5"/>
    <p:sldId id="261" r:id="rId6"/>
    <p:sldId id="262" r:id="rId7"/>
    <p:sldId id="263" r:id="rId8"/>
    <p:sldId id="323" r:id="rId9"/>
    <p:sldId id="324" r:id="rId10"/>
    <p:sldId id="326" r:id="rId11"/>
    <p:sldId id="267" r:id="rId12"/>
    <p:sldId id="266" r:id="rId13"/>
    <p:sldId id="287" r:id="rId14"/>
    <p:sldId id="288" r:id="rId15"/>
    <p:sldId id="289" r:id="rId16"/>
    <p:sldId id="268" r:id="rId17"/>
    <p:sldId id="300" r:id="rId18"/>
    <p:sldId id="301" r:id="rId19"/>
    <p:sldId id="302" r:id="rId20"/>
    <p:sldId id="329" r:id="rId21"/>
    <p:sldId id="330" r:id="rId22"/>
    <p:sldId id="332" r:id="rId23"/>
    <p:sldId id="331" r:id="rId24"/>
    <p:sldId id="269" r:id="rId25"/>
    <p:sldId id="303" r:id="rId26"/>
    <p:sldId id="304" r:id="rId27"/>
    <p:sldId id="333" r:id="rId28"/>
    <p:sldId id="305" r:id="rId29"/>
    <p:sldId id="282" r:id="rId30"/>
    <p:sldId id="290" r:id="rId31"/>
    <p:sldId id="291" r:id="rId32"/>
    <p:sldId id="292" r:id="rId33"/>
    <p:sldId id="270" r:id="rId34"/>
    <p:sldId id="322" r:id="rId35"/>
    <p:sldId id="334" r:id="rId36"/>
    <p:sldId id="294" r:id="rId37"/>
    <p:sldId id="295" r:id="rId38"/>
    <p:sldId id="272" r:id="rId39"/>
    <p:sldId id="328" r:id="rId40"/>
    <p:sldId id="276" r:id="rId41"/>
    <p:sldId id="273" r:id="rId42"/>
    <p:sldId id="277" r:id="rId43"/>
    <p:sldId id="278" r:id="rId44"/>
    <p:sldId id="279" r:id="rId45"/>
    <p:sldId id="280" r:id="rId46"/>
    <p:sldId id="309" r:id="rId47"/>
    <p:sldId id="275" r:id="rId48"/>
    <p:sldId id="327" r:id="rId49"/>
    <p:sldId id="310" r:id="rId50"/>
    <p:sldId id="311" r:id="rId51"/>
    <p:sldId id="312" r:id="rId52"/>
    <p:sldId id="257" r:id="rId53"/>
    <p:sldId id="313" r:id="rId54"/>
    <p:sldId id="314" r:id="rId55"/>
    <p:sldId id="315" r:id="rId56"/>
    <p:sldId id="316" r:id="rId57"/>
    <p:sldId id="317" r:id="rId58"/>
    <p:sldId id="318" r:id="rId59"/>
    <p:sldId id="264" r:id="rId60"/>
    <p:sldId id="265" r:id="rId61"/>
    <p:sldId id="319" r:id="rId62"/>
    <p:sldId id="320" r:id="rId63"/>
    <p:sldId id="325" r:id="rId64"/>
    <p:sldId id="285" r:id="rId65"/>
    <p:sldId id="307" r:id="rId6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14" y="102"/>
      </p:cViewPr>
      <p:guideLst/>
    </p:cSldViewPr>
  </p:slideViewPr>
  <p:outlineViewPr>
    <p:cViewPr>
      <p:scale>
        <a:sx n="33" d="100"/>
        <a:sy n="33" d="100"/>
      </p:scale>
      <p:origin x="0" y="-220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752" y="3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svg"/><Relationship Id="rId2" Type="http://schemas.openxmlformats.org/officeDocument/2006/relationships/image" Target="../media/image52.svg"/><Relationship Id="rId1" Type="http://schemas.openxmlformats.org/officeDocument/2006/relationships/image" Target="../media/image51.png"/><Relationship Id="rId6" Type="http://schemas.openxmlformats.org/officeDocument/2006/relationships/image" Target="../media/image56.sv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svg"/><Relationship Id="rId4" Type="http://schemas.openxmlformats.org/officeDocument/2006/relationships/image" Target="../media/image54.svg"/><Relationship Id="rId9" Type="http://schemas.openxmlformats.org/officeDocument/2006/relationships/image" Target="../media/image59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svg"/><Relationship Id="rId2" Type="http://schemas.openxmlformats.org/officeDocument/2006/relationships/image" Target="../media/image52.svg"/><Relationship Id="rId1" Type="http://schemas.openxmlformats.org/officeDocument/2006/relationships/image" Target="../media/image51.png"/><Relationship Id="rId6" Type="http://schemas.openxmlformats.org/officeDocument/2006/relationships/image" Target="../media/image56.sv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svg"/><Relationship Id="rId4" Type="http://schemas.openxmlformats.org/officeDocument/2006/relationships/image" Target="../media/image54.svg"/><Relationship Id="rId9" Type="http://schemas.openxmlformats.org/officeDocument/2006/relationships/image" Target="../media/image5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E2174A-A515-486C-A1AA-57885E718765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2DE02A4-9375-4C04-A834-9D7761B9525D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 sz="1200" b="1" dirty="0">
              <a:solidFill>
                <a:srgbClr val="FF0000"/>
              </a:solidFill>
            </a:rPr>
            <a:t>BECOMING YOUR OWN</a:t>
          </a:r>
          <a:endParaRPr lang="en-US" sz="1200" dirty="0">
            <a:solidFill>
              <a:srgbClr val="FF0000"/>
            </a:solidFill>
          </a:endParaRPr>
        </a:p>
      </dgm:t>
    </dgm:pt>
    <dgm:pt modelId="{3CEBF918-66F7-47A4-A36E-83968FB80D8B}" type="parTrans" cxnId="{40044BB0-386D-488D-9B79-23F844D31F9E}">
      <dgm:prSet/>
      <dgm:spPr/>
      <dgm:t>
        <a:bodyPr/>
        <a:lstStyle/>
        <a:p>
          <a:endParaRPr lang="en-US"/>
        </a:p>
      </dgm:t>
    </dgm:pt>
    <dgm:pt modelId="{6778E7BD-0D03-4980-BF29-8CD880CBBC88}" type="sibTrans" cxnId="{40044BB0-386D-488D-9B79-23F844D31F9E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 dirty="0"/>
        </a:p>
      </dgm:t>
    </dgm:pt>
    <dgm:pt modelId="{F31384E7-0774-45B5-AD3C-6A64C8B0BEA9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 b="1" dirty="0">
              <a:solidFill>
                <a:srgbClr val="FF0000"/>
              </a:solidFill>
            </a:rPr>
            <a:t>FIRST RESPONDER</a:t>
          </a:r>
          <a:endParaRPr lang="en-US" dirty="0">
            <a:solidFill>
              <a:srgbClr val="FF0000"/>
            </a:solidFill>
          </a:endParaRPr>
        </a:p>
      </dgm:t>
    </dgm:pt>
    <dgm:pt modelId="{CB9AA91D-D557-4C31-AF7F-933FC6798958}" type="parTrans" cxnId="{32420458-D2CD-47DF-AAF2-1069B64D2DB1}">
      <dgm:prSet/>
      <dgm:spPr/>
      <dgm:t>
        <a:bodyPr/>
        <a:lstStyle/>
        <a:p>
          <a:endParaRPr lang="en-US"/>
        </a:p>
      </dgm:t>
    </dgm:pt>
    <dgm:pt modelId="{C40B4918-9AE1-4521-A404-C078C6387034}" type="sibTrans" cxnId="{32420458-D2CD-47DF-AAF2-1069B64D2DB1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B61C9169-B6B7-472C-9B0B-28AC8944C762}" type="pres">
      <dgm:prSet presAssocID="{1EE2174A-A515-486C-A1AA-57885E718765}" presName="Name0" presStyleCnt="0">
        <dgm:presLayoutVars>
          <dgm:chMax/>
          <dgm:chPref/>
          <dgm:dir/>
          <dgm:animLvl val="lvl"/>
        </dgm:presLayoutVars>
      </dgm:prSet>
      <dgm:spPr/>
    </dgm:pt>
    <dgm:pt modelId="{EF46808D-504C-42A3-A1FA-E6E7B4307D20}" type="pres">
      <dgm:prSet presAssocID="{E2DE02A4-9375-4C04-A834-9D7761B9525D}" presName="composite" presStyleCnt="0"/>
      <dgm:spPr/>
    </dgm:pt>
    <dgm:pt modelId="{89A46193-2F18-4656-88A2-42EADB56D6A2}" type="pres">
      <dgm:prSet presAssocID="{E2DE02A4-9375-4C04-A834-9D7761B9525D}" presName="Parent1" presStyleLbl="node1" presStyleIdx="0" presStyleCnt="4" custLinFactX="-12072" custLinFactNeighborX="-100000" custLinFactNeighborY="-7560">
        <dgm:presLayoutVars>
          <dgm:chMax val="1"/>
          <dgm:chPref val="1"/>
          <dgm:bulletEnabled val="1"/>
        </dgm:presLayoutVars>
      </dgm:prSet>
      <dgm:spPr/>
    </dgm:pt>
    <dgm:pt modelId="{456C5013-F77E-4959-8E4E-4A47EBCCB860}" type="pres">
      <dgm:prSet presAssocID="{E2DE02A4-9375-4C04-A834-9D7761B9525D}" presName="Childtext1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712FA9A4-4393-4AB6-8980-2DEF171A961B}" type="pres">
      <dgm:prSet presAssocID="{E2DE02A4-9375-4C04-A834-9D7761B9525D}" presName="BalanceSpacing" presStyleCnt="0"/>
      <dgm:spPr/>
    </dgm:pt>
    <dgm:pt modelId="{3B200B6C-5D0C-40FB-86E7-36A5D42694FF}" type="pres">
      <dgm:prSet presAssocID="{E2DE02A4-9375-4C04-A834-9D7761B9525D}" presName="BalanceSpacing1" presStyleCnt="0"/>
      <dgm:spPr/>
    </dgm:pt>
    <dgm:pt modelId="{BDCF356B-BDA2-4A6A-9256-A5B75BB1FF92}" type="pres">
      <dgm:prSet presAssocID="{6778E7BD-0D03-4980-BF29-8CD880CBBC88}" presName="Accent1Text" presStyleLbl="node1" presStyleIdx="1" presStyleCnt="4" custLinFactX="7091" custLinFactNeighborX="100000" custLinFactNeighborY="-5901"/>
      <dgm:spPr/>
    </dgm:pt>
    <dgm:pt modelId="{37DEC01A-9870-4162-83E9-63D7E95EAD9D}" type="pres">
      <dgm:prSet presAssocID="{6778E7BD-0D03-4980-BF29-8CD880CBBC88}" presName="spaceBetweenRectangles" presStyleCnt="0"/>
      <dgm:spPr/>
    </dgm:pt>
    <dgm:pt modelId="{D32FDC88-F3AE-44BE-ADA2-F1BE33DFEA58}" type="pres">
      <dgm:prSet presAssocID="{F31384E7-0774-45B5-AD3C-6A64C8B0BEA9}" presName="composite" presStyleCnt="0"/>
      <dgm:spPr/>
    </dgm:pt>
    <dgm:pt modelId="{C455D3EE-F6D6-462F-92A3-58A98D8C7F31}" type="pres">
      <dgm:prSet presAssocID="{F31384E7-0774-45B5-AD3C-6A64C8B0BEA9}" presName="Parent1" presStyleLbl="node1" presStyleIdx="2" presStyleCnt="4">
        <dgm:presLayoutVars>
          <dgm:chMax val="1"/>
          <dgm:chPref val="1"/>
          <dgm:bulletEnabled val="1"/>
        </dgm:presLayoutVars>
      </dgm:prSet>
      <dgm:spPr/>
    </dgm:pt>
    <dgm:pt modelId="{979AC536-6124-4908-935F-EE3CDBB9DC3C}" type="pres">
      <dgm:prSet presAssocID="{F31384E7-0774-45B5-AD3C-6A64C8B0BEA9}" presName="Childtext1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0C783988-046F-4EF6-BB37-B12CB5FA0A16}" type="pres">
      <dgm:prSet presAssocID="{F31384E7-0774-45B5-AD3C-6A64C8B0BEA9}" presName="BalanceSpacing" presStyleCnt="0"/>
      <dgm:spPr/>
    </dgm:pt>
    <dgm:pt modelId="{4BF8D338-EF5B-46D4-8A23-8E7139ADD51F}" type="pres">
      <dgm:prSet presAssocID="{F31384E7-0774-45B5-AD3C-6A64C8B0BEA9}" presName="BalanceSpacing1" presStyleCnt="0"/>
      <dgm:spPr/>
    </dgm:pt>
    <dgm:pt modelId="{D7C78412-E197-4A61-BC35-74F4F5B37A40}" type="pres">
      <dgm:prSet presAssocID="{C40B4918-9AE1-4521-A404-C078C6387034}" presName="Accent1Text" presStyleLbl="node1" presStyleIdx="3" presStyleCnt="4" custLinFactNeighborX="7962" custLinFactNeighborY="-4333"/>
      <dgm:spPr/>
    </dgm:pt>
  </dgm:ptLst>
  <dgm:cxnLst>
    <dgm:cxn modelId="{3A01B020-1185-4129-A054-3BDA3445B41F}" type="presOf" srcId="{6778E7BD-0D03-4980-BF29-8CD880CBBC88}" destId="{BDCF356B-BDA2-4A6A-9256-A5B75BB1FF92}" srcOrd="0" destOrd="0" presId="urn:microsoft.com/office/officeart/2008/layout/AlternatingHexagons"/>
    <dgm:cxn modelId="{E09D356C-6F7E-4A07-A592-CA831CE1BBB3}" type="presOf" srcId="{F31384E7-0774-45B5-AD3C-6A64C8B0BEA9}" destId="{C455D3EE-F6D6-462F-92A3-58A98D8C7F31}" srcOrd="0" destOrd="0" presId="urn:microsoft.com/office/officeart/2008/layout/AlternatingHexagons"/>
    <dgm:cxn modelId="{6C257076-9C92-4A2B-A7BF-FD9322EDD015}" type="presOf" srcId="{1EE2174A-A515-486C-A1AA-57885E718765}" destId="{B61C9169-B6B7-472C-9B0B-28AC8944C762}" srcOrd="0" destOrd="0" presId="urn:microsoft.com/office/officeart/2008/layout/AlternatingHexagons"/>
    <dgm:cxn modelId="{32420458-D2CD-47DF-AAF2-1069B64D2DB1}" srcId="{1EE2174A-A515-486C-A1AA-57885E718765}" destId="{F31384E7-0774-45B5-AD3C-6A64C8B0BEA9}" srcOrd="1" destOrd="0" parTransId="{CB9AA91D-D557-4C31-AF7F-933FC6798958}" sibTransId="{C40B4918-9AE1-4521-A404-C078C6387034}"/>
    <dgm:cxn modelId="{B22493AA-1863-4FBB-95B7-C8759117F940}" type="presOf" srcId="{E2DE02A4-9375-4C04-A834-9D7761B9525D}" destId="{89A46193-2F18-4656-88A2-42EADB56D6A2}" srcOrd="0" destOrd="0" presId="urn:microsoft.com/office/officeart/2008/layout/AlternatingHexagons"/>
    <dgm:cxn modelId="{40044BB0-386D-488D-9B79-23F844D31F9E}" srcId="{1EE2174A-A515-486C-A1AA-57885E718765}" destId="{E2DE02A4-9375-4C04-A834-9D7761B9525D}" srcOrd="0" destOrd="0" parTransId="{3CEBF918-66F7-47A4-A36E-83968FB80D8B}" sibTransId="{6778E7BD-0D03-4980-BF29-8CD880CBBC88}"/>
    <dgm:cxn modelId="{358038DA-47B1-47B6-B5FA-6690DAEACF4A}" type="presOf" srcId="{C40B4918-9AE1-4521-A404-C078C6387034}" destId="{D7C78412-E197-4A61-BC35-74F4F5B37A40}" srcOrd="0" destOrd="0" presId="urn:microsoft.com/office/officeart/2008/layout/AlternatingHexagons"/>
    <dgm:cxn modelId="{211F423B-0F3E-4EF0-AA01-6E3B0F316F9E}" type="presParOf" srcId="{B61C9169-B6B7-472C-9B0B-28AC8944C762}" destId="{EF46808D-504C-42A3-A1FA-E6E7B4307D20}" srcOrd="0" destOrd="0" presId="urn:microsoft.com/office/officeart/2008/layout/AlternatingHexagons"/>
    <dgm:cxn modelId="{20D54AEA-FCA1-4D71-9569-580309516530}" type="presParOf" srcId="{EF46808D-504C-42A3-A1FA-E6E7B4307D20}" destId="{89A46193-2F18-4656-88A2-42EADB56D6A2}" srcOrd="0" destOrd="0" presId="urn:microsoft.com/office/officeart/2008/layout/AlternatingHexagons"/>
    <dgm:cxn modelId="{75538337-561C-465B-9893-329C4739AC8C}" type="presParOf" srcId="{EF46808D-504C-42A3-A1FA-E6E7B4307D20}" destId="{456C5013-F77E-4959-8E4E-4A47EBCCB860}" srcOrd="1" destOrd="0" presId="urn:microsoft.com/office/officeart/2008/layout/AlternatingHexagons"/>
    <dgm:cxn modelId="{D8389249-154C-4993-A55F-05151D700558}" type="presParOf" srcId="{EF46808D-504C-42A3-A1FA-E6E7B4307D20}" destId="{712FA9A4-4393-4AB6-8980-2DEF171A961B}" srcOrd="2" destOrd="0" presId="urn:microsoft.com/office/officeart/2008/layout/AlternatingHexagons"/>
    <dgm:cxn modelId="{7D812A84-CFA6-4706-9EDD-3C66184000FB}" type="presParOf" srcId="{EF46808D-504C-42A3-A1FA-E6E7B4307D20}" destId="{3B200B6C-5D0C-40FB-86E7-36A5D42694FF}" srcOrd="3" destOrd="0" presId="urn:microsoft.com/office/officeart/2008/layout/AlternatingHexagons"/>
    <dgm:cxn modelId="{C1C2CFF0-2551-4DD4-9BD1-E496FFB3DC0C}" type="presParOf" srcId="{EF46808D-504C-42A3-A1FA-E6E7B4307D20}" destId="{BDCF356B-BDA2-4A6A-9256-A5B75BB1FF92}" srcOrd="4" destOrd="0" presId="urn:microsoft.com/office/officeart/2008/layout/AlternatingHexagons"/>
    <dgm:cxn modelId="{5C92DF5B-FC7D-4F3E-AF00-48C710FD34F6}" type="presParOf" srcId="{B61C9169-B6B7-472C-9B0B-28AC8944C762}" destId="{37DEC01A-9870-4162-83E9-63D7E95EAD9D}" srcOrd="1" destOrd="0" presId="urn:microsoft.com/office/officeart/2008/layout/AlternatingHexagons"/>
    <dgm:cxn modelId="{ADFC6F0C-03F7-45AE-93F8-E475A50FDB78}" type="presParOf" srcId="{B61C9169-B6B7-472C-9B0B-28AC8944C762}" destId="{D32FDC88-F3AE-44BE-ADA2-F1BE33DFEA58}" srcOrd="2" destOrd="0" presId="urn:microsoft.com/office/officeart/2008/layout/AlternatingHexagons"/>
    <dgm:cxn modelId="{C44CDA3B-F441-4FF9-960A-E9EAF407C9E8}" type="presParOf" srcId="{D32FDC88-F3AE-44BE-ADA2-F1BE33DFEA58}" destId="{C455D3EE-F6D6-462F-92A3-58A98D8C7F31}" srcOrd="0" destOrd="0" presId="urn:microsoft.com/office/officeart/2008/layout/AlternatingHexagons"/>
    <dgm:cxn modelId="{5DC99CC8-510E-4FEB-B8DA-112F9E8331A9}" type="presParOf" srcId="{D32FDC88-F3AE-44BE-ADA2-F1BE33DFEA58}" destId="{979AC536-6124-4908-935F-EE3CDBB9DC3C}" srcOrd="1" destOrd="0" presId="urn:microsoft.com/office/officeart/2008/layout/AlternatingHexagons"/>
    <dgm:cxn modelId="{D85B76C8-BC36-4A53-BA18-BCE43F3BE556}" type="presParOf" srcId="{D32FDC88-F3AE-44BE-ADA2-F1BE33DFEA58}" destId="{0C783988-046F-4EF6-BB37-B12CB5FA0A16}" srcOrd="2" destOrd="0" presId="urn:microsoft.com/office/officeart/2008/layout/AlternatingHexagons"/>
    <dgm:cxn modelId="{C87CA410-EAC1-49CC-96CA-7B06C9F32DFB}" type="presParOf" srcId="{D32FDC88-F3AE-44BE-ADA2-F1BE33DFEA58}" destId="{4BF8D338-EF5B-46D4-8A23-8E7139ADD51F}" srcOrd="3" destOrd="0" presId="urn:microsoft.com/office/officeart/2008/layout/AlternatingHexagons"/>
    <dgm:cxn modelId="{E6224CAE-9A58-4240-BB67-B5D8D1145896}" type="presParOf" srcId="{D32FDC88-F3AE-44BE-ADA2-F1BE33DFEA58}" destId="{D7C78412-E197-4A61-BC35-74F4F5B37A40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FE69D6B-912A-4CBF-9AD6-7ABDE7CBDE49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accent2_2" csCatId="accent2" phldr="1"/>
      <dgm:spPr/>
      <dgm:t>
        <a:bodyPr/>
        <a:lstStyle/>
        <a:p>
          <a:endParaRPr lang="en-US"/>
        </a:p>
      </dgm:t>
    </dgm:pt>
    <dgm:pt modelId="{9212DD92-2A20-4A6F-9D0C-FBFD098AA53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dirty="0"/>
            <a:t>Travis County ESD #10</a:t>
          </a:r>
        </a:p>
      </dgm:t>
    </dgm:pt>
    <dgm:pt modelId="{F2F32475-1656-4991-A3EF-255C24EB0006}" type="parTrans" cxnId="{3A8ED09B-86F5-442C-9A39-98DF49D76F86}">
      <dgm:prSet/>
      <dgm:spPr/>
      <dgm:t>
        <a:bodyPr/>
        <a:lstStyle/>
        <a:p>
          <a:endParaRPr lang="en-US"/>
        </a:p>
      </dgm:t>
    </dgm:pt>
    <dgm:pt modelId="{1DF1CE96-5363-4171-BD34-65C4CBBEDF7E}" type="sibTrans" cxnId="{3A8ED09B-86F5-442C-9A39-98DF49D76F86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59926A2E-4927-4812-BA1F-77A977CDFD8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dirty="0"/>
            <a:t>10 Square Miles</a:t>
          </a:r>
        </a:p>
      </dgm:t>
    </dgm:pt>
    <dgm:pt modelId="{212FA5A6-96D9-4321-9DCB-258E6398228A}" type="parTrans" cxnId="{4AC7F99B-7A2F-4A0B-9465-4BCCFFBCDC7D}">
      <dgm:prSet/>
      <dgm:spPr/>
      <dgm:t>
        <a:bodyPr/>
        <a:lstStyle/>
        <a:p>
          <a:endParaRPr lang="en-US"/>
        </a:p>
      </dgm:t>
    </dgm:pt>
    <dgm:pt modelId="{918CA42D-A030-459E-973F-7818D4DC1A10}" type="sibTrans" cxnId="{4AC7F99B-7A2F-4A0B-9465-4BCCFFBCDC7D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213315EA-D2A0-4C05-92DD-05DB61C9897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dirty="0"/>
            <a:t>Service 8000 Residents</a:t>
          </a:r>
        </a:p>
        <a:p>
          <a:endParaRPr lang="en-US" sz="1100" dirty="0"/>
        </a:p>
      </dgm:t>
    </dgm:pt>
    <dgm:pt modelId="{F7090907-D13D-42D7-ADB4-7B377AB8E9AB}" type="parTrans" cxnId="{D4A34663-25EA-4164-AD75-BF1B98BE9DA6}">
      <dgm:prSet/>
      <dgm:spPr/>
      <dgm:t>
        <a:bodyPr/>
        <a:lstStyle/>
        <a:p>
          <a:endParaRPr lang="en-US"/>
        </a:p>
      </dgm:t>
    </dgm:pt>
    <dgm:pt modelId="{EF4D3CB8-73B5-45C5-ADCF-5CFCCCDC9858}" type="sibTrans" cxnId="{D4A34663-25EA-4164-AD75-BF1B98BE9DA6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382B341C-C87D-40F5-BFC3-3460738CCF2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dirty="0"/>
            <a:t>600 Calls / Year</a:t>
          </a:r>
        </a:p>
      </dgm:t>
    </dgm:pt>
    <dgm:pt modelId="{2BE154B7-EEBA-4638-A23D-D561CDD7DCED}" type="parTrans" cxnId="{361AA30B-FF3E-4679-8B28-C2BBB4B39AE1}">
      <dgm:prSet/>
      <dgm:spPr/>
      <dgm:t>
        <a:bodyPr/>
        <a:lstStyle/>
        <a:p>
          <a:endParaRPr lang="en-US"/>
        </a:p>
      </dgm:t>
    </dgm:pt>
    <dgm:pt modelId="{1B31F5BE-FBCE-4696-AC40-D9BB6515134B}" type="sibTrans" cxnId="{361AA30B-FF3E-4679-8B28-C2BBB4B39AE1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5CF06BF5-18ED-4865-B8AF-12A672E8CB7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dirty="0"/>
            <a:t>Various Call Types</a:t>
          </a:r>
        </a:p>
      </dgm:t>
    </dgm:pt>
    <dgm:pt modelId="{7CF5CD0A-16CC-419C-8A03-DFEFB795FED8}" type="parTrans" cxnId="{DE7DC335-104D-48DF-9C47-CCB18B862EBA}">
      <dgm:prSet/>
      <dgm:spPr/>
      <dgm:t>
        <a:bodyPr/>
        <a:lstStyle/>
        <a:p>
          <a:endParaRPr lang="en-US"/>
        </a:p>
      </dgm:t>
    </dgm:pt>
    <dgm:pt modelId="{5B913306-4D02-4202-B60B-AA26EDACDC45}" type="sibTrans" cxnId="{DE7DC335-104D-48DF-9C47-CCB18B862EBA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CBAED85-4167-4075-9A6D-9DC410E1D9E7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400" dirty="0"/>
            <a:t>4.5 Minute</a:t>
          </a:r>
        </a:p>
        <a:p>
          <a:pPr marL="0" lvl="0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dirty="0"/>
            <a:t>Response Time</a:t>
          </a:r>
        </a:p>
      </dgm:t>
    </dgm:pt>
    <dgm:pt modelId="{53CC7F61-3F43-4D1F-A065-70A8229DE5C0}" type="parTrans" cxnId="{1010A714-9D11-4B4D-9561-77363D53C3F2}">
      <dgm:prSet/>
      <dgm:spPr/>
      <dgm:t>
        <a:bodyPr/>
        <a:lstStyle/>
        <a:p>
          <a:endParaRPr lang="en-US"/>
        </a:p>
      </dgm:t>
    </dgm:pt>
    <dgm:pt modelId="{3FFEE566-DFDF-4F7A-A611-149FC4119F9E}" type="sibTrans" cxnId="{1010A714-9D11-4B4D-9561-77363D53C3F2}">
      <dgm:prSet/>
      <dgm:spPr/>
      <dgm:t>
        <a:bodyPr/>
        <a:lstStyle/>
        <a:p>
          <a:endParaRPr lang="en-US"/>
        </a:p>
      </dgm:t>
    </dgm:pt>
    <dgm:pt modelId="{96244198-464C-4C7E-A19B-D7919B64FA20}" type="pres">
      <dgm:prSet presAssocID="{4FE69D6B-912A-4CBF-9AD6-7ABDE7CBDE49}" presName="root" presStyleCnt="0">
        <dgm:presLayoutVars>
          <dgm:dir/>
          <dgm:resizeHandles val="exact"/>
        </dgm:presLayoutVars>
      </dgm:prSet>
      <dgm:spPr/>
    </dgm:pt>
    <dgm:pt modelId="{3C922EE1-A95F-460A-B6DA-E93CD57AE54C}" type="pres">
      <dgm:prSet presAssocID="{4FE69D6B-912A-4CBF-9AD6-7ABDE7CBDE49}" presName="container" presStyleCnt="0">
        <dgm:presLayoutVars>
          <dgm:dir/>
          <dgm:resizeHandles val="exact"/>
        </dgm:presLayoutVars>
      </dgm:prSet>
      <dgm:spPr/>
    </dgm:pt>
    <dgm:pt modelId="{BBB3D066-E8FD-482D-8322-0143E0BF5DDB}" type="pres">
      <dgm:prSet presAssocID="{9212DD92-2A20-4A6F-9D0C-FBFD098AA534}" presName="compNode" presStyleCnt="0"/>
      <dgm:spPr/>
    </dgm:pt>
    <dgm:pt modelId="{B20D72C3-2002-4F99-B800-D4871FFBEE79}" type="pres">
      <dgm:prSet presAssocID="{9212DD92-2A20-4A6F-9D0C-FBFD098AA534}" presName="iconBgRect" presStyleLbl="bgShp" presStyleIdx="0" presStyleCnt="6"/>
      <dgm:spPr/>
    </dgm:pt>
    <dgm:pt modelId="{105F52AF-182E-464B-B1FE-6FDEB5073A18}" type="pres">
      <dgm:prSet presAssocID="{9212DD92-2A20-4A6F-9D0C-FBFD098AA534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D7B727B2-8CCC-466B-8327-7969D511E125}" type="pres">
      <dgm:prSet presAssocID="{9212DD92-2A20-4A6F-9D0C-FBFD098AA534}" presName="spaceRect" presStyleCnt="0"/>
      <dgm:spPr/>
    </dgm:pt>
    <dgm:pt modelId="{594237C2-2745-49A7-8C73-4A3A55836EAA}" type="pres">
      <dgm:prSet presAssocID="{9212DD92-2A20-4A6F-9D0C-FBFD098AA534}" presName="textRect" presStyleLbl="revTx" presStyleIdx="0" presStyleCnt="6">
        <dgm:presLayoutVars>
          <dgm:chMax val="1"/>
          <dgm:chPref val="1"/>
        </dgm:presLayoutVars>
      </dgm:prSet>
      <dgm:spPr/>
    </dgm:pt>
    <dgm:pt modelId="{D9E19241-C257-4E74-9CEC-EF25CF8BC9EF}" type="pres">
      <dgm:prSet presAssocID="{1DF1CE96-5363-4171-BD34-65C4CBBEDF7E}" presName="sibTrans" presStyleLbl="sibTrans2D1" presStyleIdx="0" presStyleCnt="0"/>
      <dgm:spPr/>
    </dgm:pt>
    <dgm:pt modelId="{D4150B5F-8CE8-4A91-BEB3-EC2D3D49016B}" type="pres">
      <dgm:prSet presAssocID="{59926A2E-4927-4812-BA1F-77A977CDFD8B}" presName="compNode" presStyleCnt="0"/>
      <dgm:spPr/>
    </dgm:pt>
    <dgm:pt modelId="{DE1B929E-02F8-46DC-AB68-F2AFBF20B9E9}" type="pres">
      <dgm:prSet presAssocID="{59926A2E-4927-4812-BA1F-77A977CDFD8B}" presName="iconBgRect" presStyleLbl="bgShp" presStyleIdx="1" presStyleCnt="6"/>
      <dgm:spPr/>
    </dgm:pt>
    <dgm:pt modelId="{C4E0097B-353E-45EC-B880-7F9D7BF3E3E9}" type="pres">
      <dgm:prSet presAssocID="{59926A2E-4927-4812-BA1F-77A977CDFD8B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p with pin with solid fill"/>
        </a:ext>
      </dgm:extLst>
    </dgm:pt>
    <dgm:pt modelId="{BEE7B6FB-364B-4468-9DDE-162D5F4D6E22}" type="pres">
      <dgm:prSet presAssocID="{59926A2E-4927-4812-BA1F-77A977CDFD8B}" presName="spaceRect" presStyleCnt="0"/>
      <dgm:spPr/>
    </dgm:pt>
    <dgm:pt modelId="{410A4640-989E-443E-B538-1844DE93933A}" type="pres">
      <dgm:prSet presAssocID="{59926A2E-4927-4812-BA1F-77A977CDFD8B}" presName="textRect" presStyleLbl="revTx" presStyleIdx="1" presStyleCnt="6">
        <dgm:presLayoutVars>
          <dgm:chMax val="1"/>
          <dgm:chPref val="1"/>
        </dgm:presLayoutVars>
      </dgm:prSet>
      <dgm:spPr/>
    </dgm:pt>
    <dgm:pt modelId="{F78221A5-30B7-4A2E-9E3A-CEC360BE8A30}" type="pres">
      <dgm:prSet presAssocID="{918CA42D-A030-459E-973F-7818D4DC1A10}" presName="sibTrans" presStyleLbl="sibTrans2D1" presStyleIdx="0" presStyleCnt="0"/>
      <dgm:spPr/>
    </dgm:pt>
    <dgm:pt modelId="{F8DCBE9C-BB68-4FC3-AC60-7E5B333F7EBC}" type="pres">
      <dgm:prSet presAssocID="{213315EA-D2A0-4C05-92DD-05DB61C9897A}" presName="compNode" presStyleCnt="0"/>
      <dgm:spPr/>
    </dgm:pt>
    <dgm:pt modelId="{992226A9-7342-40FD-AF21-20EEBF089D3E}" type="pres">
      <dgm:prSet presAssocID="{213315EA-D2A0-4C05-92DD-05DB61C9897A}" presName="iconBgRect" presStyleLbl="bgShp" presStyleIdx="2" presStyleCnt="6"/>
      <dgm:spPr/>
    </dgm:pt>
    <dgm:pt modelId="{FACA3156-B9A1-41DC-B9FA-280A336A89E6}" type="pres">
      <dgm:prSet presAssocID="{213315EA-D2A0-4C05-92DD-05DB61C9897A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67B098E3-B35D-4047-A1AE-4E7891ED16AE}" type="pres">
      <dgm:prSet presAssocID="{213315EA-D2A0-4C05-92DD-05DB61C9897A}" presName="spaceRect" presStyleCnt="0"/>
      <dgm:spPr/>
    </dgm:pt>
    <dgm:pt modelId="{2D3A0404-C2E3-4940-B17F-FB1E16387CF4}" type="pres">
      <dgm:prSet presAssocID="{213315EA-D2A0-4C05-92DD-05DB61C9897A}" presName="textRect" presStyleLbl="revTx" presStyleIdx="2" presStyleCnt="6">
        <dgm:presLayoutVars>
          <dgm:chMax val="1"/>
          <dgm:chPref val="1"/>
        </dgm:presLayoutVars>
      </dgm:prSet>
      <dgm:spPr/>
    </dgm:pt>
    <dgm:pt modelId="{5A96C4FB-FC82-4F4A-BF0E-5936EF840B7B}" type="pres">
      <dgm:prSet presAssocID="{EF4D3CB8-73B5-45C5-ADCF-5CFCCCDC9858}" presName="sibTrans" presStyleLbl="sibTrans2D1" presStyleIdx="0" presStyleCnt="0"/>
      <dgm:spPr/>
    </dgm:pt>
    <dgm:pt modelId="{B1808BAB-7476-444A-9D1E-51339BF50EB5}" type="pres">
      <dgm:prSet presAssocID="{382B341C-C87D-40F5-BFC3-3460738CCF25}" presName="compNode" presStyleCnt="0"/>
      <dgm:spPr/>
    </dgm:pt>
    <dgm:pt modelId="{5E46083F-4BA5-4538-AA65-D47BE0F2268E}" type="pres">
      <dgm:prSet presAssocID="{382B341C-C87D-40F5-BFC3-3460738CCF25}" presName="iconBgRect" presStyleLbl="bgShp" presStyleIdx="3" presStyleCnt="6"/>
      <dgm:spPr/>
    </dgm:pt>
    <dgm:pt modelId="{65251ED8-9503-476E-A257-B0C6915D301C}" type="pres">
      <dgm:prSet presAssocID="{382B341C-C87D-40F5-BFC3-3460738CCF25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ceiver"/>
        </a:ext>
      </dgm:extLst>
    </dgm:pt>
    <dgm:pt modelId="{5AA1CEF1-F059-4F83-868A-3AB756CFD7D7}" type="pres">
      <dgm:prSet presAssocID="{382B341C-C87D-40F5-BFC3-3460738CCF25}" presName="spaceRect" presStyleCnt="0"/>
      <dgm:spPr/>
    </dgm:pt>
    <dgm:pt modelId="{0FD35604-2D93-4CED-97E3-A25A544350C7}" type="pres">
      <dgm:prSet presAssocID="{382B341C-C87D-40F5-BFC3-3460738CCF25}" presName="textRect" presStyleLbl="revTx" presStyleIdx="3" presStyleCnt="6">
        <dgm:presLayoutVars>
          <dgm:chMax val="1"/>
          <dgm:chPref val="1"/>
        </dgm:presLayoutVars>
      </dgm:prSet>
      <dgm:spPr/>
    </dgm:pt>
    <dgm:pt modelId="{C9797E15-FA0E-4761-9B88-72D17693CE5C}" type="pres">
      <dgm:prSet presAssocID="{1B31F5BE-FBCE-4696-AC40-D9BB6515134B}" presName="sibTrans" presStyleLbl="sibTrans2D1" presStyleIdx="0" presStyleCnt="0"/>
      <dgm:spPr/>
    </dgm:pt>
    <dgm:pt modelId="{58486079-F22A-4B5D-9974-F7D2F6EADFA6}" type="pres">
      <dgm:prSet presAssocID="{5CF06BF5-18ED-4865-B8AF-12A672E8CB77}" presName="compNode" presStyleCnt="0"/>
      <dgm:spPr/>
    </dgm:pt>
    <dgm:pt modelId="{03263B24-87D2-41FC-90C4-C2FD046A8CF2}" type="pres">
      <dgm:prSet presAssocID="{5CF06BF5-18ED-4865-B8AF-12A672E8CB77}" presName="iconBgRect" presStyleLbl="bgShp" presStyleIdx="4" presStyleCnt="6"/>
      <dgm:spPr/>
    </dgm:pt>
    <dgm:pt modelId="{C04F8226-2A71-43BE-A88E-726EDF649030}" type="pres">
      <dgm:prSet presAssocID="{5CF06BF5-18ED-4865-B8AF-12A672E8CB77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peaker Phone"/>
        </a:ext>
      </dgm:extLst>
    </dgm:pt>
    <dgm:pt modelId="{688CA5D8-0301-48BE-9CD6-476B95136B5C}" type="pres">
      <dgm:prSet presAssocID="{5CF06BF5-18ED-4865-B8AF-12A672E8CB77}" presName="spaceRect" presStyleCnt="0"/>
      <dgm:spPr/>
    </dgm:pt>
    <dgm:pt modelId="{17340F38-A354-4746-8AC0-E3FE54452F08}" type="pres">
      <dgm:prSet presAssocID="{5CF06BF5-18ED-4865-B8AF-12A672E8CB77}" presName="textRect" presStyleLbl="revTx" presStyleIdx="4" presStyleCnt="6">
        <dgm:presLayoutVars>
          <dgm:chMax val="1"/>
          <dgm:chPref val="1"/>
        </dgm:presLayoutVars>
      </dgm:prSet>
      <dgm:spPr/>
    </dgm:pt>
    <dgm:pt modelId="{D401EFD0-43C7-45A6-87C9-3CF03178622A}" type="pres">
      <dgm:prSet presAssocID="{5B913306-4D02-4202-B60B-AA26EDACDC45}" presName="sibTrans" presStyleLbl="sibTrans2D1" presStyleIdx="0" presStyleCnt="0"/>
      <dgm:spPr/>
    </dgm:pt>
    <dgm:pt modelId="{B724F29E-A391-42EE-B97E-9C5BB9F5C1C2}" type="pres">
      <dgm:prSet presAssocID="{DCBAED85-4167-4075-9A6D-9DC410E1D9E7}" presName="compNode" presStyleCnt="0"/>
      <dgm:spPr/>
    </dgm:pt>
    <dgm:pt modelId="{C24FDC4F-7438-42E0-B9F5-944AB0FEBEA4}" type="pres">
      <dgm:prSet presAssocID="{DCBAED85-4167-4075-9A6D-9DC410E1D9E7}" presName="iconBgRect" presStyleLbl="bgShp" presStyleIdx="5" presStyleCnt="6"/>
      <dgm:spPr/>
    </dgm:pt>
    <dgm:pt modelId="{E16F6DBC-64A3-44F5-8D8B-AECAF573B4F4}" type="pres">
      <dgm:prSet presAssocID="{DCBAED85-4167-4075-9A6D-9DC410E1D9E7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 33% with solid fill"/>
        </a:ext>
      </dgm:extLst>
    </dgm:pt>
    <dgm:pt modelId="{82B0FFCD-06B6-4E76-9771-22A4A86A66AE}" type="pres">
      <dgm:prSet presAssocID="{DCBAED85-4167-4075-9A6D-9DC410E1D9E7}" presName="spaceRect" presStyleCnt="0"/>
      <dgm:spPr/>
    </dgm:pt>
    <dgm:pt modelId="{5DFA3403-A4E5-4B12-8000-4D881954FAB1}" type="pres">
      <dgm:prSet presAssocID="{DCBAED85-4167-4075-9A6D-9DC410E1D9E7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361AA30B-FF3E-4679-8B28-C2BBB4B39AE1}" srcId="{4FE69D6B-912A-4CBF-9AD6-7ABDE7CBDE49}" destId="{382B341C-C87D-40F5-BFC3-3460738CCF25}" srcOrd="3" destOrd="0" parTransId="{2BE154B7-EEBA-4638-A23D-D561CDD7DCED}" sibTransId="{1B31F5BE-FBCE-4696-AC40-D9BB6515134B}"/>
    <dgm:cxn modelId="{1010A714-9D11-4B4D-9561-77363D53C3F2}" srcId="{4FE69D6B-912A-4CBF-9AD6-7ABDE7CBDE49}" destId="{DCBAED85-4167-4075-9A6D-9DC410E1D9E7}" srcOrd="5" destOrd="0" parTransId="{53CC7F61-3F43-4D1F-A065-70A8229DE5C0}" sibTransId="{3FFEE566-DFDF-4F7A-A611-149FC4119F9E}"/>
    <dgm:cxn modelId="{9A8DF914-EEAC-4B16-9B64-70F788198A4C}" type="presOf" srcId="{EF4D3CB8-73B5-45C5-ADCF-5CFCCCDC9858}" destId="{5A96C4FB-FC82-4F4A-BF0E-5936EF840B7B}" srcOrd="0" destOrd="0" presId="urn:microsoft.com/office/officeart/2018/2/layout/IconCircleList"/>
    <dgm:cxn modelId="{3E8F681D-055F-4140-AAA7-8B569D00E01A}" type="presOf" srcId="{5B913306-4D02-4202-B60B-AA26EDACDC45}" destId="{D401EFD0-43C7-45A6-87C9-3CF03178622A}" srcOrd="0" destOrd="0" presId="urn:microsoft.com/office/officeart/2018/2/layout/IconCircleList"/>
    <dgm:cxn modelId="{DE7DC335-104D-48DF-9C47-CCB18B862EBA}" srcId="{4FE69D6B-912A-4CBF-9AD6-7ABDE7CBDE49}" destId="{5CF06BF5-18ED-4865-B8AF-12A672E8CB77}" srcOrd="4" destOrd="0" parTransId="{7CF5CD0A-16CC-419C-8A03-DFEFB795FED8}" sibTransId="{5B913306-4D02-4202-B60B-AA26EDACDC45}"/>
    <dgm:cxn modelId="{B9A3E642-572E-4C29-9AC5-3C23147E5559}" type="presOf" srcId="{1B31F5BE-FBCE-4696-AC40-D9BB6515134B}" destId="{C9797E15-FA0E-4761-9B88-72D17693CE5C}" srcOrd="0" destOrd="0" presId="urn:microsoft.com/office/officeart/2018/2/layout/IconCircleList"/>
    <dgm:cxn modelId="{D4A34663-25EA-4164-AD75-BF1B98BE9DA6}" srcId="{4FE69D6B-912A-4CBF-9AD6-7ABDE7CBDE49}" destId="{213315EA-D2A0-4C05-92DD-05DB61C9897A}" srcOrd="2" destOrd="0" parTransId="{F7090907-D13D-42D7-ADB4-7B377AB8E9AB}" sibTransId="{EF4D3CB8-73B5-45C5-ADCF-5CFCCCDC9858}"/>
    <dgm:cxn modelId="{191ADA67-CB30-42A5-9F53-BDC40F79B607}" type="presOf" srcId="{4FE69D6B-912A-4CBF-9AD6-7ABDE7CBDE49}" destId="{96244198-464C-4C7E-A19B-D7919B64FA20}" srcOrd="0" destOrd="0" presId="urn:microsoft.com/office/officeart/2018/2/layout/IconCircleList"/>
    <dgm:cxn modelId="{2EFD374F-6427-431F-958A-F86F98DC6A6C}" type="presOf" srcId="{DCBAED85-4167-4075-9A6D-9DC410E1D9E7}" destId="{5DFA3403-A4E5-4B12-8000-4D881954FAB1}" srcOrd="0" destOrd="0" presId="urn:microsoft.com/office/officeart/2018/2/layout/IconCircleList"/>
    <dgm:cxn modelId="{DBA6F179-E639-4662-9228-16203C79DF38}" type="presOf" srcId="{59926A2E-4927-4812-BA1F-77A977CDFD8B}" destId="{410A4640-989E-443E-B538-1844DE93933A}" srcOrd="0" destOrd="0" presId="urn:microsoft.com/office/officeart/2018/2/layout/IconCircleList"/>
    <dgm:cxn modelId="{F0C07C8B-FF32-4833-BCAD-BF78769E5F05}" type="presOf" srcId="{1DF1CE96-5363-4171-BD34-65C4CBBEDF7E}" destId="{D9E19241-C257-4E74-9CEC-EF25CF8BC9EF}" srcOrd="0" destOrd="0" presId="urn:microsoft.com/office/officeart/2018/2/layout/IconCircleList"/>
    <dgm:cxn modelId="{3F007D95-DB0D-41BE-A681-975795A06E2A}" type="presOf" srcId="{213315EA-D2A0-4C05-92DD-05DB61C9897A}" destId="{2D3A0404-C2E3-4940-B17F-FB1E16387CF4}" srcOrd="0" destOrd="0" presId="urn:microsoft.com/office/officeart/2018/2/layout/IconCircleList"/>
    <dgm:cxn modelId="{3A8ED09B-86F5-442C-9A39-98DF49D76F86}" srcId="{4FE69D6B-912A-4CBF-9AD6-7ABDE7CBDE49}" destId="{9212DD92-2A20-4A6F-9D0C-FBFD098AA534}" srcOrd="0" destOrd="0" parTransId="{F2F32475-1656-4991-A3EF-255C24EB0006}" sibTransId="{1DF1CE96-5363-4171-BD34-65C4CBBEDF7E}"/>
    <dgm:cxn modelId="{4AC7F99B-7A2F-4A0B-9465-4BCCFFBCDC7D}" srcId="{4FE69D6B-912A-4CBF-9AD6-7ABDE7CBDE49}" destId="{59926A2E-4927-4812-BA1F-77A977CDFD8B}" srcOrd="1" destOrd="0" parTransId="{212FA5A6-96D9-4321-9DCB-258E6398228A}" sibTransId="{918CA42D-A030-459E-973F-7818D4DC1A10}"/>
    <dgm:cxn modelId="{CF5E16A5-AACA-4D62-A412-986FBAE1C4E7}" type="presOf" srcId="{9212DD92-2A20-4A6F-9D0C-FBFD098AA534}" destId="{594237C2-2745-49A7-8C73-4A3A55836EAA}" srcOrd="0" destOrd="0" presId="urn:microsoft.com/office/officeart/2018/2/layout/IconCircleList"/>
    <dgm:cxn modelId="{6EE55DA6-EAD3-4377-9016-860C5B17A2A4}" type="presOf" srcId="{918CA42D-A030-459E-973F-7818D4DC1A10}" destId="{F78221A5-30B7-4A2E-9E3A-CEC360BE8A30}" srcOrd="0" destOrd="0" presId="urn:microsoft.com/office/officeart/2018/2/layout/IconCircleList"/>
    <dgm:cxn modelId="{975CDBC2-6197-43E0-BA4E-39C5FF2A6D80}" type="presOf" srcId="{5CF06BF5-18ED-4865-B8AF-12A672E8CB77}" destId="{17340F38-A354-4746-8AC0-E3FE54452F08}" srcOrd="0" destOrd="0" presId="urn:microsoft.com/office/officeart/2018/2/layout/IconCircleList"/>
    <dgm:cxn modelId="{B0D2EBD6-71EE-4264-BA76-6B5FB8D5A6A0}" type="presOf" srcId="{382B341C-C87D-40F5-BFC3-3460738CCF25}" destId="{0FD35604-2D93-4CED-97E3-A25A544350C7}" srcOrd="0" destOrd="0" presId="urn:microsoft.com/office/officeart/2018/2/layout/IconCircleList"/>
    <dgm:cxn modelId="{D9C1C81D-9F84-4221-B4B4-E59B83E66488}" type="presParOf" srcId="{96244198-464C-4C7E-A19B-D7919B64FA20}" destId="{3C922EE1-A95F-460A-B6DA-E93CD57AE54C}" srcOrd="0" destOrd="0" presId="urn:microsoft.com/office/officeart/2018/2/layout/IconCircleList"/>
    <dgm:cxn modelId="{D2AE8741-32F8-4BA1-ACA7-63A1703E1643}" type="presParOf" srcId="{3C922EE1-A95F-460A-B6DA-E93CD57AE54C}" destId="{BBB3D066-E8FD-482D-8322-0143E0BF5DDB}" srcOrd="0" destOrd="0" presId="urn:microsoft.com/office/officeart/2018/2/layout/IconCircleList"/>
    <dgm:cxn modelId="{052182CD-2D8F-4F0C-8046-72730775E07B}" type="presParOf" srcId="{BBB3D066-E8FD-482D-8322-0143E0BF5DDB}" destId="{B20D72C3-2002-4F99-B800-D4871FFBEE79}" srcOrd="0" destOrd="0" presId="urn:microsoft.com/office/officeart/2018/2/layout/IconCircleList"/>
    <dgm:cxn modelId="{38F717A1-9B47-4A17-9D8E-4616F6AB3EA8}" type="presParOf" srcId="{BBB3D066-E8FD-482D-8322-0143E0BF5DDB}" destId="{105F52AF-182E-464B-B1FE-6FDEB5073A18}" srcOrd="1" destOrd="0" presId="urn:microsoft.com/office/officeart/2018/2/layout/IconCircleList"/>
    <dgm:cxn modelId="{DAA13F84-30FF-4A17-B479-2A9271F41C5A}" type="presParOf" srcId="{BBB3D066-E8FD-482D-8322-0143E0BF5DDB}" destId="{D7B727B2-8CCC-466B-8327-7969D511E125}" srcOrd="2" destOrd="0" presId="urn:microsoft.com/office/officeart/2018/2/layout/IconCircleList"/>
    <dgm:cxn modelId="{7E89B1FF-213A-4DA0-B987-708B3EF6FCCD}" type="presParOf" srcId="{BBB3D066-E8FD-482D-8322-0143E0BF5DDB}" destId="{594237C2-2745-49A7-8C73-4A3A55836EAA}" srcOrd="3" destOrd="0" presId="urn:microsoft.com/office/officeart/2018/2/layout/IconCircleList"/>
    <dgm:cxn modelId="{41727E2A-C06F-44EC-9CC8-427CE1C0B94A}" type="presParOf" srcId="{3C922EE1-A95F-460A-B6DA-E93CD57AE54C}" destId="{D9E19241-C257-4E74-9CEC-EF25CF8BC9EF}" srcOrd="1" destOrd="0" presId="urn:microsoft.com/office/officeart/2018/2/layout/IconCircleList"/>
    <dgm:cxn modelId="{62B8BA2C-B52C-4FF5-8D85-058DD61D974D}" type="presParOf" srcId="{3C922EE1-A95F-460A-B6DA-E93CD57AE54C}" destId="{D4150B5F-8CE8-4A91-BEB3-EC2D3D49016B}" srcOrd="2" destOrd="0" presId="urn:microsoft.com/office/officeart/2018/2/layout/IconCircleList"/>
    <dgm:cxn modelId="{4C6547CF-6578-4D75-AFCA-7663E02191D1}" type="presParOf" srcId="{D4150B5F-8CE8-4A91-BEB3-EC2D3D49016B}" destId="{DE1B929E-02F8-46DC-AB68-F2AFBF20B9E9}" srcOrd="0" destOrd="0" presId="urn:microsoft.com/office/officeart/2018/2/layout/IconCircleList"/>
    <dgm:cxn modelId="{5A5C475F-AECE-4B8E-A6AD-CD039C22421E}" type="presParOf" srcId="{D4150B5F-8CE8-4A91-BEB3-EC2D3D49016B}" destId="{C4E0097B-353E-45EC-B880-7F9D7BF3E3E9}" srcOrd="1" destOrd="0" presId="urn:microsoft.com/office/officeart/2018/2/layout/IconCircleList"/>
    <dgm:cxn modelId="{68E7AA15-65DE-4C77-9E03-9A7CD2E485B0}" type="presParOf" srcId="{D4150B5F-8CE8-4A91-BEB3-EC2D3D49016B}" destId="{BEE7B6FB-364B-4468-9DDE-162D5F4D6E22}" srcOrd="2" destOrd="0" presId="urn:microsoft.com/office/officeart/2018/2/layout/IconCircleList"/>
    <dgm:cxn modelId="{C0FFDE4E-0D32-49A7-B994-AA83EC785BA1}" type="presParOf" srcId="{D4150B5F-8CE8-4A91-BEB3-EC2D3D49016B}" destId="{410A4640-989E-443E-B538-1844DE93933A}" srcOrd="3" destOrd="0" presId="urn:microsoft.com/office/officeart/2018/2/layout/IconCircleList"/>
    <dgm:cxn modelId="{77D03424-1A48-46C3-9B71-1CBF9ADF7B1D}" type="presParOf" srcId="{3C922EE1-A95F-460A-B6DA-E93CD57AE54C}" destId="{F78221A5-30B7-4A2E-9E3A-CEC360BE8A30}" srcOrd="3" destOrd="0" presId="urn:microsoft.com/office/officeart/2018/2/layout/IconCircleList"/>
    <dgm:cxn modelId="{3B48287D-15B6-4AFF-8559-8AE0656EA515}" type="presParOf" srcId="{3C922EE1-A95F-460A-B6DA-E93CD57AE54C}" destId="{F8DCBE9C-BB68-4FC3-AC60-7E5B333F7EBC}" srcOrd="4" destOrd="0" presId="urn:microsoft.com/office/officeart/2018/2/layout/IconCircleList"/>
    <dgm:cxn modelId="{392384E0-DE40-49A4-8AC0-8C64EA44813E}" type="presParOf" srcId="{F8DCBE9C-BB68-4FC3-AC60-7E5B333F7EBC}" destId="{992226A9-7342-40FD-AF21-20EEBF089D3E}" srcOrd="0" destOrd="0" presId="urn:microsoft.com/office/officeart/2018/2/layout/IconCircleList"/>
    <dgm:cxn modelId="{4C860A6E-8EAB-4237-8F15-7507A85A946A}" type="presParOf" srcId="{F8DCBE9C-BB68-4FC3-AC60-7E5B333F7EBC}" destId="{FACA3156-B9A1-41DC-B9FA-280A336A89E6}" srcOrd="1" destOrd="0" presId="urn:microsoft.com/office/officeart/2018/2/layout/IconCircleList"/>
    <dgm:cxn modelId="{06B96649-3E25-49C7-B8A4-A3042294D8D6}" type="presParOf" srcId="{F8DCBE9C-BB68-4FC3-AC60-7E5B333F7EBC}" destId="{67B098E3-B35D-4047-A1AE-4E7891ED16AE}" srcOrd="2" destOrd="0" presId="urn:microsoft.com/office/officeart/2018/2/layout/IconCircleList"/>
    <dgm:cxn modelId="{DA582C49-7A04-4D1B-BCC0-EC829D1B5E58}" type="presParOf" srcId="{F8DCBE9C-BB68-4FC3-AC60-7E5B333F7EBC}" destId="{2D3A0404-C2E3-4940-B17F-FB1E16387CF4}" srcOrd="3" destOrd="0" presId="urn:microsoft.com/office/officeart/2018/2/layout/IconCircleList"/>
    <dgm:cxn modelId="{82040BBF-E1BE-4B3C-8AE2-588DC57958A3}" type="presParOf" srcId="{3C922EE1-A95F-460A-B6DA-E93CD57AE54C}" destId="{5A96C4FB-FC82-4F4A-BF0E-5936EF840B7B}" srcOrd="5" destOrd="0" presId="urn:microsoft.com/office/officeart/2018/2/layout/IconCircleList"/>
    <dgm:cxn modelId="{2DCB3C34-E982-4EAB-95AB-75B6334A7968}" type="presParOf" srcId="{3C922EE1-A95F-460A-B6DA-E93CD57AE54C}" destId="{B1808BAB-7476-444A-9D1E-51339BF50EB5}" srcOrd="6" destOrd="0" presId="urn:microsoft.com/office/officeart/2018/2/layout/IconCircleList"/>
    <dgm:cxn modelId="{B4799521-BDCE-4A38-AC6F-60D7D9FF2CFC}" type="presParOf" srcId="{B1808BAB-7476-444A-9D1E-51339BF50EB5}" destId="{5E46083F-4BA5-4538-AA65-D47BE0F2268E}" srcOrd="0" destOrd="0" presId="urn:microsoft.com/office/officeart/2018/2/layout/IconCircleList"/>
    <dgm:cxn modelId="{A7CB6B49-DE36-41E8-BB18-6CE9A548E4FB}" type="presParOf" srcId="{B1808BAB-7476-444A-9D1E-51339BF50EB5}" destId="{65251ED8-9503-476E-A257-B0C6915D301C}" srcOrd="1" destOrd="0" presId="urn:microsoft.com/office/officeart/2018/2/layout/IconCircleList"/>
    <dgm:cxn modelId="{F94AF30A-E672-45F6-A33E-3F2CC313D4A4}" type="presParOf" srcId="{B1808BAB-7476-444A-9D1E-51339BF50EB5}" destId="{5AA1CEF1-F059-4F83-868A-3AB756CFD7D7}" srcOrd="2" destOrd="0" presId="urn:microsoft.com/office/officeart/2018/2/layout/IconCircleList"/>
    <dgm:cxn modelId="{2A439F13-E234-4574-9CE9-D81D65D0A20A}" type="presParOf" srcId="{B1808BAB-7476-444A-9D1E-51339BF50EB5}" destId="{0FD35604-2D93-4CED-97E3-A25A544350C7}" srcOrd="3" destOrd="0" presId="urn:microsoft.com/office/officeart/2018/2/layout/IconCircleList"/>
    <dgm:cxn modelId="{23B1F3A8-CE6F-4EFB-A26F-AC564FED77E6}" type="presParOf" srcId="{3C922EE1-A95F-460A-B6DA-E93CD57AE54C}" destId="{C9797E15-FA0E-4761-9B88-72D17693CE5C}" srcOrd="7" destOrd="0" presId="urn:microsoft.com/office/officeart/2018/2/layout/IconCircleList"/>
    <dgm:cxn modelId="{73CE80A5-59CC-4970-BBF6-39EAABAE5ECA}" type="presParOf" srcId="{3C922EE1-A95F-460A-B6DA-E93CD57AE54C}" destId="{58486079-F22A-4B5D-9974-F7D2F6EADFA6}" srcOrd="8" destOrd="0" presId="urn:microsoft.com/office/officeart/2018/2/layout/IconCircleList"/>
    <dgm:cxn modelId="{FCE725AA-C297-4A1E-80D3-DCD14AF32142}" type="presParOf" srcId="{58486079-F22A-4B5D-9974-F7D2F6EADFA6}" destId="{03263B24-87D2-41FC-90C4-C2FD046A8CF2}" srcOrd="0" destOrd="0" presId="urn:microsoft.com/office/officeart/2018/2/layout/IconCircleList"/>
    <dgm:cxn modelId="{5732A9EF-CE61-4169-9E7F-961D32C14355}" type="presParOf" srcId="{58486079-F22A-4B5D-9974-F7D2F6EADFA6}" destId="{C04F8226-2A71-43BE-A88E-726EDF649030}" srcOrd="1" destOrd="0" presId="urn:microsoft.com/office/officeart/2018/2/layout/IconCircleList"/>
    <dgm:cxn modelId="{ED1374BE-59DB-4CCA-BDE8-3E7549EFE5FD}" type="presParOf" srcId="{58486079-F22A-4B5D-9974-F7D2F6EADFA6}" destId="{688CA5D8-0301-48BE-9CD6-476B95136B5C}" srcOrd="2" destOrd="0" presId="urn:microsoft.com/office/officeart/2018/2/layout/IconCircleList"/>
    <dgm:cxn modelId="{300F214F-44AC-4D9F-8615-1A7FBFC22FAD}" type="presParOf" srcId="{58486079-F22A-4B5D-9974-F7D2F6EADFA6}" destId="{17340F38-A354-4746-8AC0-E3FE54452F08}" srcOrd="3" destOrd="0" presId="urn:microsoft.com/office/officeart/2018/2/layout/IconCircleList"/>
    <dgm:cxn modelId="{BB857A50-97A7-4C7F-B83A-FF01BF04E7A1}" type="presParOf" srcId="{3C922EE1-A95F-460A-B6DA-E93CD57AE54C}" destId="{D401EFD0-43C7-45A6-87C9-3CF03178622A}" srcOrd="9" destOrd="0" presId="urn:microsoft.com/office/officeart/2018/2/layout/IconCircleList"/>
    <dgm:cxn modelId="{4DF211CF-7178-4A87-992E-2C53DC618736}" type="presParOf" srcId="{3C922EE1-A95F-460A-B6DA-E93CD57AE54C}" destId="{B724F29E-A391-42EE-B97E-9C5BB9F5C1C2}" srcOrd="10" destOrd="0" presId="urn:microsoft.com/office/officeart/2018/2/layout/IconCircleList"/>
    <dgm:cxn modelId="{384A970C-45E9-4650-B269-C500B958C94B}" type="presParOf" srcId="{B724F29E-A391-42EE-B97E-9C5BB9F5C1C2}" destId="{C24FDC4F-7438-42E0-B9F5-944AB0FEBEA4}" srcOrd="0" destOrd="0" presId="urn:microsoft.com/office/officeart/2018/2/layout/IconCircleList"/>
    <dgm:cxn modelId="{310958E6-6BD2-4CA7-8E71-8BFE387E7344}" type="presParOf" srcId="{B724F29E-A391-42EE-B97E-9C5BB9F5C1C2}" destId="{E16F6DBC-64A3-44F5-8D8B-AECAF573B4F4}" srcOrd="1" destOrd="0" presId="urn:microsoft.com/office/officeart/2018/2/layout/IconCircleList"/>
    <dgm:cxn modelId="{20935D53-C83F-43E4-BBC1-758C0E711825}" type="presParOf" srcId="{B724F29E-A391-42EE-B97E-9C5BB9F5C1C2}" destId="{82B0FFCD-06B6-4E76-9771-22A4A86A66AE}" srcOrd="2" destOrd="0" presId="urn:microsoft.com/office/officeart/2018/2/layout/IconCircleList"/>
    <dgm:cxn modelId="{C8D860F1-4C43-497E-A790-C70320543DDF}" type="presParOf" srcId="{B724F29E-A391-42EE-B97E-9C5BB9F5C1C2}" destId="{5DFA3403-A4E5-4B12-8000-4D881954FAB1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1BB999D-BC71-4825-8ED3-FE7D2A961CE6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29492E0-AE65-44F8-8F6E-F4DDB391131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Build kits before the season</a:t>
          </a:r>
        </a:p>
      </dgm:t>
    </dgm:pt>
    <dgm:pt modelId="{2A102C9D-0021-4D69-986A-8423BF3FE09A}" type="parTrans" cxnId="{17001570-E451-4C89-9223-D72CE4E4EDBC}">
      <dgm:prSet/>
      <dgm:spPr/>
      <dgm:t>
        <a:bodyPr/>
        <a:lstStyle/>
        <a:p>
          <a:endParaRPr lang="en-US"/>
        </a:p>
      </dgm:t>
    </dgm:pt>
    <dgm:pt modelId="{3E1B33FB-7BDC-4FA5-A986-09C4C3B5BEAC}" type="sibTrans" cxnId="{17001570-E451-4C89-9223-D72CE4E4EDBC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60F78026-11D3-490F-8273-896434CACF2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Build kits for both sheltering and evacuating</a:t>
          </a:r>
        </a:p>
      </dgm:t>
    </dgm:pt>
    <dgm:pt modelId="{93523188-A0C8-45BE-9825-D38B5911994F}" type="parTrans" cxnId="{AC51B8B3-BA18-465E-BA02-1B972BEC0F6E}">
      <dgm:prSet/>
      <dgm:spPr/>
      <dgm:t>
        <a:bodyPr/>
        <a:lstStyle/>
        <a:p>
          <a:endParaRPr lang="en-US"/>
        </a:p>
      </dgm:t>
    </dgm:pt>
    <dgm:pt modelId="{06616B15-89C7-4C5A-B20C-C91C5117F37B}" type="sibTrans" cxnId="{AC51B8B3-BA18-465E-BA02-1B972BEC0F6E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2A30E8F3-C1C4-4587-B7C2-CDA1A541B45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Ensure kits are season appropriate</a:t>
          </a:r>
        </a:p>
      </dgm:t>
    </dgm:pt>
    <dgm:pt modelId="{253171D0-1F69-4C9D-82A9-67E8157BE0E9}" type="parTrans" cxnId="{E08E636E-6A23-420E-AB7E-CA2F3D440F3E}">
      <dgm:prSet/>
      <dgm:spPr/>
      <dgm:t>
        <a:bodyPr/>
        <a:lstStyle/>
        <a:p>
          <a:endParaRPr lang="en-US"/>
        </a:p>
      </dgm:t>
    </dgm:pt>
    <dgm:pt modelId="{FC6C2A5A-7CB7-4F71-98E2-74ADF13177E2}" type="sibTrans" cxnId="{E08E636E-6A23-420E-AB7E-CA2F3D440F3E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0FA21B0C-1DD9-4A14-AED3-8B547F93486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Have a pre-made list for quick packing during evacuations</a:t>
          </a:r>
        </a:p>
      </dgm:t>
    </dgm:pt>
    <dgm:pt modelId="{9DFE13F3-FA77-41B1-A0E0-E7B29C47F1AA}" type="parTrans" cxnId="{AE2F17C0-7012-4EB0-9367-F41832F59AB7}">
      <dgm:prSet/>
      <dgm:spPr/>
      <dgm:t>
        <a:bodyPr/>
        <a:lstStyle/>
        <a:p>
          <a:endParaRPr lang="en-US"/>
        </a:p>
      </dgm:t>
    </dgm:pt>
    <dgm:pt modelId="{563F6948-6A42-46F8-8145-48FFE3A8C614}" type="sibTrans" cxnId="{AE2F17C0-7012-4EB0-9367-F41832F59AB7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6F0FB9E-852C-4201-AE18-843E9B44309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Tailor to your family’s needs</a:t>
          </a:r>
        </a:p>
      </dgm:t>
    </dgm:pt>
    <dgm:pt modelId="{952CAA12-6CD1-4F80-A69A-F6996EC572EB}" type="parTrans" cxnId="{698D9771-D5E0-4816-A94B-CC06502E0717}">
      <dgm:prSet/>
      <dgm:spPr/>
      <dgm:t>
        <a:bodyPr/>
        <a:lstStyle/>
        <a:p>
          <a:endParaRPr lang="en-US"/>
        </a:p>
      </dgm:t>
    </dgm:pt>
    <dgm:pt modelId="{216F8A21-0AAC-4EAE-8152-340F7848EB42}" type="sibTrans" cxnId="{698D9771-D5E0-4816-A94B-CC06502E0717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C3C0632F-9B53-4F71-96BE-30C62B040B3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Inspect kits every 6 months and replace items as needed</a:t>
          </a:r>
        </a:p>
      </dgm:t>
    </dgm:pt>
    <dgm:pt modelId="{6A7A2F46-7240-4BB5-BDC1-575B0C0E7D68}" type="parTrans" cxnId="{6D12646D-24C2-4966-B6E3-0C76A6BC9607}">
      <dgm:prSet/>
      <dgm:spPr/>
      <dgm:t>
        <a:bodyPr/>
        <a:lstStyle/>
        <a:p>
          <a:endParaRPr lang="en-US"/>
        </a:p>
      </dgm:t>
    </dgm:pt>
    <dgm:pt modelId="{3581F51B-1787-4F16-8F25-0483555BF1D0}" type="sibTrans" cxnId="{6D12646D-24C2-4966-B6E3-0C76A6BC9607}">
      <dgm:prSet/>
      <dgm:spPr/>
      <dgm:t>
        <a:bodyPr/>
        <a:lstStyle/>
        <a:p>
          <a:endParaRPr lang="en-US"/>
        </a:p>
      </dgm:t>
    </dgm:pt>
    <dgm:pt modelId="{45FB275E-80A4-422D-B792-82F873B7EC6C}" type="pres">
      <dgm:prSet presAssocID="{31BB999D-BC71-4825-8ED3-FE7D2A961CE6}" presName="root" presStyleCnt="0">
        <dgm:presLayoutVars>
          <dgm:dir/>
          <dgm:resizeHandles val="exact"/>
        </dgm:presLayoutVars>
      </dgm:prSet>
      <dgm:spPr/>
    </dgm:pt>
    <dgm:pt modelId="{864138B5-5FA1-4F9C-A07B-004ED405E4CC}" type="pres">
      <dgm:prSet presAssocID="{31BB999D-BC71-4825-8ED3-FE7D2A961CE6}" presName="container" presStyleCnt="0">
        <dgm:presLayoutVars>
          <dgm:dir/>
          <dgm:resizeHandles val="exact"/>
        </dgm:presLayoutVars>
      </dgm:prSet>
      <dgm:spPr/>
    </dgm:pt>
    <dgm:pt modelId="{F1165C09-4A68-4ED8-9C6D-0F8E73EA54A2}" type="pres">
      <dgm:prSet presAssocID="{F29492E0-AE65-44F8-8F6E-F4DDB391131E}" presName="compNode" presStyleCnt="0"/>
      <dgm:spPr/>
    </dgm:pt>
    <dgm:pt modelId="{4E051442-260B-40F5-B1F8-45919255BCFC}" type="pres">
      <dgm:prSet presAssocID="{F29492E0-AE65-44F8-8F6E-F4DDB391131E}" presName="iconBgRect" presStyleLbl="bgShp" presStyleIdx="0" presStyleCnt="6"/>
      <dgm:spPr/>
    </dgm:pt>
    <dgm:pt modelId="{8D980409-E460-4561-85C0-B296142AE796}" type="pres">
      <dgm:prSet presAssocID="{F29492E0-AE65-44F8-8F6E-F4DDB391131E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ourglass Full with solid fill"/>
        </a:ext>
      </dgm:extLst>
    </dgm:pt>
    <dgm:pt modelId="{966A0263-B2A2-4CE0-948B-54C10878949E}" type="pres">
      <dgm:prSet presAssocID="{F29492E0-AE65-44F8-8F6E-F4DDB391131E}" presName="spaceRect" presStyleCnt="0"/>
      <dgm:spPr/>
    </dgm:pt>
    <dgm:pt modelId="{EAFF747C-A7BC-4BBD-B6AF-0D13A3E9659D}" type="pres">
      <dgm:prSet presAssocID="{F29492E0-AE65-44F8-8F6E-F4DDB391131E}" presName="textRect" presStyleLbl="revTx" presStyleIdx="0" presStyleCnt="6">
        <dgm:presLayoutVars>
          <dgm:chMax val="1"/>
          <dgm:chPref val="1"/>
        </dgm:presLayoutVars>
      </dgm:prSet>
      <dgm:spPr/>
    </dgm:pt>
    <dgm:pt modelId="{33E1440B-82F4-402E-BB73-61A7976A5C65}" type="pres">
      <dgm:prSet presAssocID="{3E1B33FB-7BDC-4FA5-A986-09C4C3B5BEAC}" presName="sibTrans" presStyleLbl="sibTrans2D1" presStyleIdx="0" presStyleCnt="0"/>
      <dgm:spPr/>
    </dgm:pt>
    <dgm:pt modelId="{1A0A52E9-4286-45E4-A1B3-DB9B8BA5CFAE}" type="pres">
      <dgm:prSet presAssocID="{60F78026-11D3-490F-8273-896434CACF29}" presName="compNode" presStyleCnt="0"/>
      <dgm:spPr/>
    </dgm:pt>
    <dgm:pt modelId="{D3322586-C2E4-453A-BFEE-25538DE966A7}" type="pres">
      <dgm:prSet presAssocID="{60F78026-11D3-490F-8273-896434CACF29}" presName="iconBgRect" presStyleLbl="bgShp" presStyleIdx="1" presStyleCnt="6"/>
      <dgm:spPr/>
    </dgm:pt>
    <dgm:pt modelId="{345F534B-E94F-4CA9-AB4D-4660AE192B91}" type="pres">
      <dgm:prSet presAssocID="{60F78026-11D3-490F-8273-896434CACF29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ome with solid fill"/>
        </a:ext>
      </dgm:extLst>
    </dgm:pt>
    <dgm:pt modelId="{F96C2601-8B27-43B2-87D4-29F7C1D03438}" type="pres">
      <dgm:prSet presAssocID="{60F78026-11D3-490F-8273-896434CACF29}" presName="spaceRect" presStyleCnt="0"/>
      <dgm:spPr/>
    </dgm:pt>
    <dgm:pt modelId="{EE56150C-300D-420D-B739-9D91794EEDC4}" type="pres">
      <dgm:prSet presAssocID="{60F78026-11D3-490F-8273-896434CACF29}" presName="textRect" presStyleLbl="revTx" presStyleIdx="1" presStyleCnt="6">
        <dgm:presLayoutVars>
          <dgm:chMax val="1"/>
          <dgm:chPref val="1"/>
        </dgm:presLayoutVars>
      </dgm:prSet>
      <dgm:spPr/>
    </dgm:pt>
    <dgm:pt modelId="{396A06E2-B547-41F3-A4AE-93495DBEEDD8}" type="pres">
      <dgm:prSet presAssocID="{06616B15-89C7-4C5A-B20C-C91C5117F37B}" presName="sibTrans" presStyleLbl="sibTrans2D1" presStyleIdx="0" presStyleCnt="0"/>
      <dgm:spPr/>
    </dgm:pt>
    <dgm:pt modelId="{4B18AD4C-FE07-4D16-A256-2CA2CB9AA448}" type="pres">
      <dgm:prSet presAssocID="{2A30E8F3-C1C4-4587-B7C2-CDA1A541B455}" presName="compNode" presStyleCnt="0"/>
      <dgm:spPr/>
    </dgm:pt>
    <dgm:pt modelId="{8EDA6528-EA28-4A43-A294-90A81AD41106}" type="pres">
      <dgm:prSet presAssocID="{2A30E8F3-C1C4-4587-B7C2-CDA1A541B455}" presName="iconBgRect" presStyleLbl="bgShp" presStyleIdx="2" presStyleCnt="6"/>
      <dgm:spPr/>
    </dgm:pt>
    <dgm:pt modelId="{7532BCA4-6630-454F-B25D-4912FA96478A}" type="pres">
      <dgm:prSet presAssocID="{2A30E8F3-C1C4-4587-B7C2-CDA1A541B455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nowflake with solid fill"/>
        </a:ext>
      </dgm:extLst>
    </dgm:pt>
    <dgm:pt modelId="{4DD4AAB7-F288-4691-9C7E-F84F65CFA2B1}" type="pres">
      <dgm:prSet presAssocID="{2A30E8F3-C1C4-4587-B7C2-CDA1A541B455}" presName="spaceRect" presStyleCnt="0"/>
      <dgm:spPr/>
    </dgm:pt>
    <dgm:pt modelId="{05B990EE-F790-4E15-B9E6-F11EB64649BB}" type="pres">
      <dgm:prSet presAssocID="{2A30E8F3-C1C4-4587-B7C2-CDA1A541B455}" presName="textRect" presStyleLbl="revTx" presStyleIdx="2" presStyleCnt="6">
        <dgm:presLayoutVars>
          <dgm:chMax val="1"/>
          <dgm:chPref val="1"/>
        </dgm:presLayoutVars>
      </dgm:prSet>
      <dgm:spPr/>
    </dgm:pt>
    <dgm:pt modelId="{62EF2DC1-1D9B-40CA-93F2-13A1D48B29CF}" type="pres">
      <dgm:prSet presAssocID="{FC6C2A5A-7CB7-4F71-98E2-74ADF13177E2}" presName="sibTrans" presStyleLbl="sibTrans2D1" presStyleIdx="0" presStyleCnt="0"/>
      <dgm:spPr/>
    </dgm:pt>
    <dgm:pt modelId="{092AD451-079F-4DFD-8B75-33FD49A43ECB}" type="pres">
      <dgm:prSet presAssocID="{0FA21B0C-1DD9-4A14-AED3-8B547F934867}" presName="compNode" presStyleCnt="0"/>
      <dgm:spPr/>
    </dgm:pt>
    <dgm:pt modelId="{2BBE0D11-4D0B-4164-A70D-5F96D65C92AD}" type="pres">
      <dgm:prSet presAssocID="{0FA21B0C-1DD9-4A14-AED3-8B547F934867}" presName="iconBgRect" presStyleLbl="bgShp" presStyleIdx="3" presStyleCnt="6"/>
      <dgm:spPr/>
    </dgm:pt>
    <dgm:pt modelId="{03662F8D-98D5-48D3-9461-711E847D1CBC}" type="pres">
      <dgm:prSet presAssocID="{0FA21B0C-1DD9-4A14-AED3-8B547F934867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ipboard"/>
        </a:ext>
      </dgm:extLst>
    </dgm:pt>
    <dgm:pt modelId="{CB8F15DC-DCCF-48F5-BE16-EDA756CC0D76}" type="pres">
      <dgm:prSet presAssocID="{0FA21B0C-1DD9-4A14-AED3-8B547F934867}" presName="spaceRect" presStyleCnt="0"/>
      <dgm:spPr/>
    </dgm:pt>
    <dgm:pt modelId="{56C37EA3-8A06-4862-83A9-2BF5759912FF}" type="pres">
      <dgm:prSet presAssocID="{0FA21B0C-1DD9-4A14-AED3-8B547F934867}" presName="textRect" presStyleLbl="revTx" presStyleIdx="3" presStyleCnt="6">
        <dgm:presLayoutVars>
          <dgm:chMax val="1"/>
          <dgm:chPref val="1"/>
        </dgm:presLayoutVars>
      </dgm:prSet>
      <dgm:spPr/>
    </dgm:pt>
    <dgm:pt modelId="{CA49B22C-BC0C-4307-A5D0-2AC239798735}" type="pres">
      <dgm:prSet presAssocID="{563F6948-6A42-46F8-8145-48FFE3A8C614}" presName="sibTrans" presStyleLbl="sibTrans2D1" presStyleIdx="0" presStyleCnt="0"/>
      <dgm:spPr/>
    </dgm:pt>
    <dgm:pt modelId="{4E9D5046-DC91-40C4-895F-DB9F527282E0}" type="pres">
      <dgm:prSet presAssocID="{A6F0FB9E-852C-4201-AE18-843E9B44309B}" presName="compNode" presStyleCnt="0"/>
      <dgm:spPr/>
    </dgm:pt>
    <dgm:pt modelId="{3CF21604-08CD-4A15-AF0F-8821E270BAE9}" type="pres">
      <dgm:prSet presAssocID="{A6F0FB9E-852C-4201-AE18-843E9B44309B}" presName="iconBgRect" presStyleLbl="bgShp" presStyleIdx="4" presStyleCnt="6"/>
      <dgm:spPr/>
    </dgm:pt>
    <dgm:pt modelId="{8492BBE6-EB31-4BF9-9087-AAEF08D2C9EF}" type="pres">
      <dgm:prSet presAssocID="{A6F0FB9E-852C-4201-AE18-843E9B44309B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riefcase"/>
        </a:ext>
      </dgm:extLst>
    </dgm:pt>
    <dgm:pt modelId="{0F87742B-48BD-470B-9C4F-7B82D6C0A511}" type="pres">
      <dgm:prSet presAssocID="{A6F0FB9E-852C-4201-AE18-843E9B44309B}" presName="spaceRect" presStyleCnt="0"/>
      <dgm:spPr/>
    </dgm:pt>
    <dgm:pt modelId="{2DDB03CA-60D8-4AD9-90AB-CEB946F5CF0B}" type="pres">
      <dgm:prSet presAssocID="{A6F0FB9E-852C-4201-AE18-843E9B44309B}" presName="textRect" presStyleLbl="revTx" presStyleIdx="4" presStyleCnt="6">
        <dgm:presLayoutVars>
          <dgm:chMax val="1"/>
          <dgm:chPref val="1"/>
        </dgm:presLayoutVars>
      </dgm:prSet>
      <dgm:spPr/>
    </dgm:pt>
    <dgm:pt modelId="{73EF47D9-F1E4-47C1-94FA-0ADF62B20745}" type="pres">
      <dgm:prSet presAssocID="{216F8A21-0AAC-4EAE-8152-340F7848EB42}" presName="sibTrans" presStyleLbl="sibTrans2D1" presStyleIdx="0" presStyleCnt="0"/>
      <dgm:spPr/>
    </dgm:pt>
    <dgm:pt modelId="{2CEF6B5E-BD5F-4B0E-A4E1-F01B041F01BE}" type="pres">
      <dgm:prSet presAssocID="{C3C0632F-9B53-4F71-96BE-30C62B040B30}" presName="compNode" presStyleCnt="0"/>
      <dgm:spPr/>
    </dgm:pt>
    <dgm:pt modelId="{702775AD-ECBA-4AB0-B900-9C8C5232E022}" type="pres">
      <dgm:prSet presAssocID="{C3C0632F-9B53-4F71-96BE-30C62B040B30}" presName="iconBgRect" presStyleLbl="bgShp" presStyleIdx="5" presStyleCnt="6"/>
      <dgm:spPr/>
    </dgm:pt>
    <dgm:pt modelId="{784A80F2-1427-4BC3-BFFF-7E82D06AA8C1}" type="pres">
      <dgm:prSet presAssocID="{C3C0632F-9B53-4F71-96BE-30C62B040B30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B9359263-E25F-4AFB-A4D4-7639C526158F}" type="pres">
      <dgm:prSet presAssocID="{C3C0632F-9B53-4F71-96BE-30C62B040B30}" presName="spaceRect" presStyleCnt="0"/>
      <dgm:spPr/>
    </dgm:pt>
    <dgm:pt modelId="{E4F59829-AC2D-4E2E-8085-816B13BE9898}" type="pres">
      <dgm:prSet presAssocID="{C3C0632F-9B53-4F71-96BE-30C62B040B30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D6F91317-544E-419A-B073-18AD5BB3FA9B}" type="presOf" srcId="{06616B15-89C7-4C5A-B20C-C91C5117F37B}" destId="{396A06E2-B547-41F3-A4AE-93495DBEEDD8}" srcOrd="0" destOrd="0" presId="urn:microsoft.com/office/officeart/2018/2/layout/IconCircleList"/>
    <dgm:cxn modelId="{B8713B18-5D78-48F7-8D9C-BD2524CE1DAF}" type="presOf" srcId="{F29492E0-AE65-44F8-8F6E-F4DDB391131E}" destId="{EAFF747C-A7BC-4BBD-B6AF-0D13A3E9659D}" srcOrd="0" destOrd="0" presId="urn:microsoft.com/office/officeart/2018/2/layout/IconCircleList"/>
    <dgm:cxn modelId="{94E80E1C-6681-4E9B-B091-1B62656E24F6}" type="presOf" srcId="{3E1B33FB-7BDC-4FA5-A986-09C4C3B5BEAC}" destId="{33E1440B-82F4-402E-BB73-61A7976A5C65}" srcOrd="0" destOrd="0" presId="urn:microsoft.com/office/officeart/2018/2/layout/IconCircleList"/>
    <dgm:cxn modelId="{FBBD4530-449B-4B1A-9706-3BA4458E50F3}" type="presOf" srcId="{216F8A21-0AAC-4EAE-8152-340F7848EB42}" destId="{73EF47D9-F1E4-47C1-94FA-0ADF62B20745}" srcOrd="0" destOrd="0" presId="urn:microsoft.com/office/officeart/2018/2/layout/IconCircleList"/>
    <dgm:cxn modelId="{1AB8C43D-B2BA-4727-B993-465432AE81F9}" type="presOf" srcId="{60F78026-11D3-490F-8273-896434CACF29}" destId="{EE56150C-300D-420D-B739-9D91794EEDC4}" srcOrd="0" destOrd="0" presId="urn:microsoft.com/office/officeart/2018/2/layout/IconCircleList"/>
    <dgm:cxn modelId="{1A122940-307E-4C67-9F30-EE4D1C039F09}" type="presOf" srcId="{31BB999D-BC71-4825-8ED3-FE7D2A961CE6}" destId="{45FB275E-80A4-422D-B792-82F873B7EC6C}" srcOrd="0" destOrd="0" presId="urn:microsoft.com/office/officeart/2018/2/layout/IconCircleList"/>
    <dgm:cxn modelId="{662F6545-8C3B-4002-8A52-2B5B0DB3A70C}" type="presOf" srcId="{2A30E8F3-C1C4-4587-B7C2-CDA1A541B455}" destId="{05B990EE-F790-4E15-B9E6-F11EB64649BB}" srcOrd="0" destOrd="0" presId="urn:microsoft.com/office/officeart/2018/2/layout/IconCircleList"/>
    <dgm:cxn modelId="{1AB6DA67-DC1A-435F-A70F-A1FDBF703E4D}" type="presOf" srcId="{A6F0FB9E-852C-4201-AE18-843E9B44309B}" destId="{2DDB03CA-60D8-4AD9-90AB-CEB946F5CF0B}" srcOrd="0" destOrd="0" presId="urn:microsoft.com/office/officeart/2018/2/layout/IconCircleList"/>
    <dgm:cxn modelId="{6CC92D4A-BBE9-4886-B4B4-5BF7F85CB7F2}" type="presOf" srcId="{563F6948-6A42-46F8-8145-48FFE3A8C614}" destId="{CA49B22C-BC0C-4307-A5D0-2AC239798735}" srcOrd="0" destOrd="0" presId="urn:microsoft.com/office/officeart/2018/2/layout/IconCircleList"/>
    <dgm:cxn modelId="{6D12646D-24C2-4966-B6E3-0C76A6BC9607}" srcId="{31BB999D-BC71-4825-8ED3-FE7D2A961CE6}" destId="{C3C0632F-9B53-4F71-96BE-30C62B040B30}" srcOrd="5" destOrd="0" parTransId="{6A7A2F46-7240-4BB5-BDC1-575B0C0E7D68}" sibTransId="{3581F51B-1787-4F16-8F25-0483555BF1D0}"/>
    <dgm:cxn modelId="{E08E636E-6A23-420E-AB7E-CA2F3D440F3E}" srcId="{31BB999D-BC71-4825-8ED3-FE7D2A961CE6}" destId="{2A30E8F3-C1C4-4587-B7C2-CDA1A541B455}" srcOrd="2" destOrd="0" parTransId="{253171D0-1F69-4C9D-82A9-67E8157BE0E9}" sibTransId="{FC6C2A5A-7CB7-4F71-98E2-74ADF13177E2}"/>
    <dgm:cxn modelId="{17001570-E451-4C89-9223-D72CE4E4EDBC}" srcId="{31BB999D-BC71-4825-8ED3-FE7D2A961CE6}" destId="{F29492E0-AE65-44F8-8F6E-F4DDB391131E}" srcOrd="0" destOrd="0" parTransId="{2A102C9D-0021-4D69-986A-8423BF3FE09A}" sibTransId="{3E1B33FB-7BDC-4FA5-A986-09C4C3B5BEAC}"/>
    <dgm:cxn modelId="{698D9771-D5E0-4816-A94B-CC06502E0717}" srcId="{31BB999D-BC71-4825-8ED3-FE7D2A961CE6}" destId="{A6F0FB9E-852C-4201-AE18-843E9B44309B}" srcOrd="4" destOrd="0" parTransId="{952CAA12-6CD1-4F80-A69A-F6996EC572EB}" sibTransId="{216F8A21-0AAC-4EAE-8152-340F7848EB42}"/>
    <dgm:cxn modelId="{C2FB4B7F-7771-453E-9DCF-65AFB6289309}" type="presOf" srcId="{FC6C2A5A-7CB7-4F71-98E2-74ADF13177E2}" destId="{62EF2DC1-1D9B-40CA-93F2-13A1D48B29CF}" srcOrd="0" destOrd="0" presId="urn:microsoft.com/office/officeart/2018/2/layout/IconCircleList"/>
    <dgm:cxn modelId="{44BEDFA0-F695-40A4-AC1A-F64C14AC3C60}" type="presOf" srcId="{C3C0632F-9B53-4F71-96BE-30C62B040B30}" destId="{E4F59829-AC2D-4E2E-8085-816B13BE9898}" srcOrd="0" destOrd="0" presId="urn:microsoft.com/office/officeart/2018/2/layout/IconCircleList"/>
    <dgm:cxn modelId="{AC51B8B3-BA18-465E-BA02-1B972BEC0F6E}" srcId="{31BB999D-BC71-4825-8ED3-FE7D2A961CE6}" destId="{60F78026-11D3-490F-8273-896434CACF29}" srcOrd="1" destOrd="0" parTransId="{93523188-A0C8-45BE-9825-D38B5911994F}" sibTransId="{06616B15-89C7-4C5A-B20C-C91C5117F37B}"/>
    <dgm:cxn modelId="{AE2F17C0-7012-4EB0-9367-F41832F59AB7}" srcId="{31BB999D-BC71-4825-8ED3-FE7D2A961CE6}" destId="{0FA21B0C-1DD9-4A14-AED3-8B547F934867}" srcOrd="3" destOrd="0" parTransId="{9DFE13F3-FA77-41B1-A0E0-E7B29C47F1AA}" sibTransId="{563F6948-6A42-46F8-8145-48FFE3A8C614}"/>
    <dgm:cxn modelId="{A3307CEF-0620-4353-80AE-28F257353E91}" type="presOf" srcId="{0FA21B0C-1DD9-4A14-AED3-8B547F934867}" destId="{56C37EA3-8A06-4862-83A9-2BF5759912FF}" srcOrd="0" destOrd="0" presId="urn:microsoft.com/office/officeart/2018/2/layout/IconCircleList"/>
    <dgm:cxn modelId="{E8B88BAB-240D-41BF-8622-7C9CA290B422}" type="presParOf" srcId="{45FB275E-80A4-422D-B792-82F873B7EC6C}" destId="{864138B5-5FA1-4F9C-A07B-004ED405E4CC}" srcOrd="0" destOrd="0" presId="urn:microsoft.com/office/officeart/2018/2/layout/IconCircleList"/>
    <dgm:cxn modelId="{B0354259-650A-4B34-A7A4-7ABAEFA8C439}" type="presParOf" srcId="{864138B5-5FA1-4F9C-A07B-004ED405E4CC}" destId="{F1165C09-4A68-4ED8-9C6D-0F8E73EA54A2}" srcOrd="0" destOrd="0" presId="urn:microsoft.com/office/officeart/2018/2/layout/IconCircleList"/>
    <dgm:cxn modelId="{2D367068-FD90-4A8F-9841-C3F443E881B5}" type="presParOf" srcId="{F1165C09-4A68-4ED8-9C6D-0F8E73EA54A2}" destId="{4E051442-260B-40F5-B1F8-45919255BCFC}" srcOrd="0" destOrd="0" presId="urn:microsoft.com/office/officeart/2018/2/layout/IconCircleList"/>
    <dgm:cxn modelId="{2D47ECF5-094A-47FC-AFAD-8A77057190FE}" type="presParOf" srcId="{F1165C09-4A68-4ED8-9C6D-0F8E73EA54A2}" destId="{8D980409-E460-4561-85C0-B296142AE796}" srcOrd="1" destOrd="0" presId="urn:microsoft.com/office/officeart/2018/2/layout/IconCircleList"/>
    <dgm:cxn modelId="{A70E533A-F5DB-4741-8EB2-D2D61E8B339F}" type="presParOf" srcId="{F1165C09-4A68-4ED8-9C6D-0F8E73EA54A2}" destId="{966A0263-B2A2-4CE0-948B-54C10878949E}" srcOrd="2" destOrd="0" presId="urn:microsoft.com/office/officeart/2018/2/layout/IconCircleList"/>
    <dgm:cxn modelId="{2748FD01-946C-4DD0-81D6-FCBA815ABF25}" type="presParOf" srcId="{F1165C09-4A68-4ED8-9C6D-0F8E73EA54A2}" destId="{EAFF747C-A7BC-4BBD-B6AF-0D13A3E9659D}" srcOrd="3" destOrd="0" presId="urn:microsoft.com/office/officeart/2018/2/layout/IconCircleList"/>
    <dgm:cxn modelId="{1855AFCF-831D-424F-A878-1451585190F4}" type="presParOf" srcId="{864138B5-5FA1-4F9C-A07B-004ED405E4CC}" destId="{33E1440B-82F4-402E-BB73-61A7976A5C65}" srcOrd="1" destOrd="0" presId="urn:microsoft.com/office/officeart/2018/2/layout/IconCircleList"/>
    <dgm:cxn modelId="{DA39E87F-6DA1-49C7-B801-00456D26AFB7}" type="presParOf" srcId="{864138B5-5FA1-4F9C-A07B-004ED405E4CC}" destId="{1A0A52E9-4286-45E4-A1B3-DB9B8BA5CFAE}" srcOrd="2" destOrd="0" presId="urn:microsoft.com/office/officeart/2018/2/layout/IconCircleList"/>
    <dgm:cxn modelId="{A0A46996-6705-4D38-85AC-09BB2C59D5F9}" type="presParOf" srcId="{1A0A52E9-4286-45E4-A1B3-DB9B8BA5CFAE}" destId="{D3322586-C2E4-453A-BFEE-25538DE966A7}" srcOrd="0" destOrd="0" presId="urn:microsoft.com/office/officeart/2018/2/layout/IconCircleList"/>
    <dgm:cxn modelId="{8BBED524-38CE-4650-9048-FFAA870394CD}" type="presParOf" srcId="{1A0A52E9-4286-45E4-A1B3-DB9B8BA5CFAE}" destId="{345F534B-E94F-4CA9-AB4D-4660AE192B91}" srcOrd="1" destOrd="0" presId="urn:microsoft.com/office/officeart/2018/2/layout/IconCircleList"/>
    <dgm:cxn modelId="{0413698F-BD9D-4F8F-BD99-598A0278194C}" type="presParOf" srcId="{1A0A52E9-4286-45E4-A1B3-DB9B8BA5CFAE}" destId="{F96C2601-8B27-43B2-87D4-29F7C1D03438}" srcOrd="2" destOrd="0" presId="urn:microsoft.com/office/officeart/2018/2/layout/IconCircleList"/>
    <dgm:cxn modelId="{4B08507E-4F08-4692-87C0-2AA18A53CD0F}" type="presParOf" srcId="{1A0A52E9-4286-45E4-A1B3-DB9B8BA5CFAE}" destId="{EE56150C-300D-420D-B739-9D91794EEDC4}" srcOrd="3" destOrd="0" presId="urn:microsoft.com/office/officeart/2018/2/layout/IconCircleList"/>
    <dgm:cxn modelId="{343CD636-7674-46CD-8648-8553695DDAF1}" type="presParOf" srcId="{864138B5-5FA1-4F9C-A07B-004ED405E4CC}" destId="{396A06E2-B547-41F3-A4AE-93495DBEEDD8}" srcOrd="3" destOrd="0" presId="urn:microsoft.com/office/officeart/2018/2/layout/IconCircleList"/>
    <dgm:cxn modelId="{96EBE1DB-5A50-4D9D-90BE-E8961295DE16}" type="presParOf" srcId="{864138B5-5FA1-4F9C-A07B-004ED405E4CC}" destId="{4B18AD4C-FE07-4D16-A256-2CA2CB9AA448}" srcOrd="4" destOrd="0" presId="urn:microsoft.com/office/officeart/2018/2/layout/IconCircleList"/>
    <dgm:cxn modelId="{C12E1D00-AE14-4495-9895-19591573FAC8}" type="presParOf" srcId="{4B18AD4C-FE07-4D16-A256-2CA2CB9AA448}" destId="{8EDA6528-EA28-4A43-A294-90A81AD41106}" srcOrd="0" destOrd="0" presId="urn:microsoft.com/office/officeart/2018/2/layout/IconCircleList"/>
    <dgm:cxn modelId="{BE315F1A-2CC2-480F-A632-9226767B7CE2}" type="presParOf" srcId="{4B18AD4C-FE07-4D16-A256-2CA2CB9AA448}" destId="{7532BCA4-6630-454F-B25D-4912FA96478A}" srcOrd="1" destOrd="0" presId="urn:microsoft.com/office/officeart/2018/2/layout/IconCircleList"/>
    <dgm:cxn modelId="{14794E76-3516-48FC-B2D6-293F04805056}" type="presParOf" srcId="{4B18AD4C-FE07-4D16-A256-2CA2CB9AA448}" destId="{4DD4AAB7-F288-4691-9C7E-F84F65CFA2B1}" srcOrd="2" destOrd="0" presId="urn:microsoft.com/office/officeart/2018/2/layout/IconCircleList"/>
    <dgm:cxn modelId="{5BF3B486-91AB-466B-9AF8-1E2CCB25ABFB}" type="presParOf" srcId="{4B18AD4C-FE07-4D16-A256-2CA2CB9AA448}" destId="{05B990EE-F790-4E15-B9E6-F11EB64649BB}" srcOrd="3" destOrd="0" presId="urn:microsoft.com/office/officeart/2018/2/layout/IconCircleList"/>
    <dgm:cxn modelId="{E8FD7F16-730B-402D-B75F-C700334D8378}" type="presParOf" srcId="{864138B5-5FA1-4F9C-A07B-004ED405E4CC}" destId="{62EF2DC1-1D9B-40CA-93F2-13A1D48B29CF}" srcOrd="5" destOrd="0" presId="urn:microsoft.com/office/officeart/2018/2/layout/IconCircleList"/>
    <dgm:cxn modelId="{2BB1F412-22FD-4694-9E7A-2BADD75E0845}" type="presParOf" srcId="{864138B5-5FA1-4F9C-A07B-004ED405E4CC}" destId="{092AD451-079F-4DFD-8B75-33FD49A43ECB}" srcOrd="6" destOrd="0" presId="urn:microsoft.com/office/officeart/2018/2/layout/IconCircleList"/>
    <dgm:cxn modelId="{648DFC5C-CB23-471B-93C8-52B120CB1F75}" type="presParOf" srcId="{092AD451-079F-4DFD-8B75-33FD49A43ECB}" destId="{2BBE0D11-4D0B-4164-A70D-5F96D65C92AD}" srcOrd="0" destOrd="0" presId="urn:microsoft.com/office/officeart/2018/2/layout/IconCircleList"/>
    <dgm:cxn modelId="{0D928421-413E-4A1D-BECD-21E1974C41AC}" type="presParOf" srcId="{092AD451-079F-4DFD-8B75-33FD49A43ECB}" destId="{03662F8D-98D5-48D3-9461-711E847D1CBC}" srcOrd="1" destOrd="0" presId="urn:microsoft.com/office/officeart/2018/2/layout/IconCircleList"/>
    <dgm:cxn modelId="{A78B404E-6ED3-4C0C-898A-4E602D07A319}" type="presParOf" srcId="{092AD451-079F-4DFD-8B75-33FD49A43ECB}" destId="{CB8F15DC-DCCF-48F5-BE16-EDA756CC0D76}" srcOrd="2" destOrd="0" presId="urn:microsoft.com/office/officeart/2018/2/layout/IconCircleList"/>
    <dgm:cxn modelId="{03FC1F83-21CE-4D39-9295-38AB71943548}" type="presParOf" srcId="{092AD451-079F-4DFD-8B75-33FD49A43ECB}" destId="{56C37EA3-8A06-4862-83A9-2BF5759912FF}" srcOrd="3" destOrd="0" presId="urn:microsoft.com/office/officeart/2018/2/layout/IconCircleList"/>
    <dgm:cxn modelId="{38B533D5-735C-42FC-9D0E-B376A4F15D55}" type="presParOf" srcId="{864138B5-5FA1-4F9C-A07B-004ED405E4CC}" destId="{CA49B22C-BC0C-4307-A5D0-2AC239798735}" srcOrd="7" destOrd="0" presId="urn:microsoft.com/office/officeart/2018/2/layout/IconCircleList"/>
    <dgm:cxn modelId="{0496F946-0CBA-4CCC-ACF1-E9320C8C97A5}" type="presParOf" srcId="{864138B5-5FA1-4F9C-A07B-004ED405E4CC}" destId="{4E9D5046-DC91-40C4-895F-DB9F527282E0}" srcOrd="8" destOrd="0" presId="urn:microsoft.com/office/officeart/2018/2/layout/IconCircleList"/>
    <dgm:cxn modelId="{3CA8FDB8-8CFD-46C2-AA6A-C515EFBFA682}" type="presParOf" srcId="{4E9D5046-DC91-40C4-895F-DB9F527282E0}" destId="{3CF21604-08CD-4A15-AF0F-8821E270BAE9}" srcOrd="0" destOrd="0" presId="urn:microsoft.com/office/officeart/2018/2/layout/IconCircleList"/>
    <dgm:cxn modelId="{89069B1A-37AE-49FB-AAB4-F604F32A1C16}" type="presParOf" srcId="{4E9D5046-DC91-40C4-895F-DB9F527282E0}" destId="{8492BBE6-EB31-4BF9-9087-AAEF08D2C9EF}" srcOrd="1" destOrd="0" presId="urn:microsoft.com/office/officeart/2018/2/layout/IconCircleList"/>
    <dgm:cxn modelId="{AAF34D39-C4AC-4023-BB87-02B4A032BEDD}" type="presParOf" srcId="{4E9D5046-DC91-40C4-895F-DB9F527282E0}" destId="{0F87742B-48BD-470B-9C4F-7B82D6C0A511}" srcOrd="2" destOrd="0" presId="urn:microsoft.com/office/officeart/2018/2/layout/IconCircleList"/>
    <dgm:cxn modelId="{6FCFA0DD-483F-4E4A-82E9-61A90D358D30}" type="presParOf" srcId="{4E9D5046-DC91-40C4-895F-DB9F527282E0}" destId="{2DDB03CA-60D8-4AD9-90AB-CEB946F5CF0B}" srcOrd="3" destOrd="0" presId="urn:microsoft.com/office/officeart/2018/2/layout/IconCircleList"/>
    <dgm:cxn modelId="{28E7978C-BA04-446E-9DB0-469B238E3FD6}" type="presParOf" srcId="{864138B5-5FA1-4F9C-A07B-004ED405E4CC}" destId="{73EF47D9-F1E4-47C1-94FA-0ADF62B20745}" srcOrd="9" destOrd="0" presId="urn:microsoft.com/office/officeart/2018/2/layout/IconCircleList"/>
    <dgm:cxn modelId="{8A726996-34B9-48DD-882A-E8951327757F}" type="presParOf" srcId="{864138B5-5FA1-4F9C-A07B-004ED405E4CC}" destId="{2CEF6B5E-BD5F-4B0E-A4E1-F01B041F01BE}" srcOrd="10" destOrd="0" presId="urn:microsoft.com/office/officeart/2018/2/layout/IconCircleList"/>
    <dgm:cxn modelId="{A39755DC-7474-497F-8BFE-7FEA7F66DC87}" type="presParOf" srcId="{2CEF6B5E-BD5F-4B0E-A4E1-F01B041F01BE}" destId="{702775AD-ECBA-4AB0-B900-9C8C5232E022}" srcOrd="0" destOrd="0" presId="urn:microsoft.com/office/officeart/2018/2/layout/IconCircleList"/>
    <dgm:cxn modelId="{2232E330-2DF4-4B9F-B1A8-B7F07DA91BE4}" type="presParOf" srcId="{2CEF6B5E-BD5F-4B0E-A4E1-F01B041F01BE}" destId="{784A80F2-1427-4BC3-BFFF-7E82D06AA8C1}" srcOrd="1" destOrd="0" presId="urn:microsoft.com/office/officeart/2018/2/layout/IconCircleList"/>
    <dgm:cxn modelId="{EB6D0C2D-DC94-403C-9A4C-02E9A1743ADB}" type="presParOf" srcId="{2CEF6B5E-BD5F-4B0E-A4E1-F01B041F01BE}" destId="{B9359263-E25F-4AFB-A4D4-7639C526158F}" srcOrd="2" destOrd="0" presId="urn:microsoft.com/office/officeart/2018/2/layout/IconCircleList"/>
    <dgm:cxn modelId="{573A61E2-910F-41C3-807D-716CF2CEBF99}" type="presParOf" srcId="{2CEF6B5E-BD5F-4B0E-A4E1-F01B041F01BE}" destId="{E4F59829-AC2D-4E2E-8085-816B13BE9898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5690171-FE0F-4E0F-8035-50BACCBCCC6F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D6BBFCD-5F04-4023-91EF-4131EFB9F298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pPr>
            <a:defRPr b="1"/>
          </a:pPr>
          <a:r>
            <a:rPr lang="en-US" sz="2800" b="0" dirty="0"/>
            <a:t>Public Alerting Systems</a:t>
          </a:r>
        </a:p>
      </dgm:t>
    </dgm:pt>
    <dgm:pt modelId="{1957BDE9-79BE-487A-8B88-9A9E2DCFA0B3}" type="parTrans" cxnId="{C429AFFC-37B3-4613-A792-721830E89056}">
      <dgm:prSet/>
      <dgm:spPr/>
      <dgm:t>
        <a:bodyPr/>
        <a:lstStyle/>
        <a:p>
          <a:endParaRPr lang="en-US"/>
        </a:p>
      </dgm:t>
    </dgm:pt>
    <dgm:pt modelId="{DCBB6921-5EFC-46A1-ABA8-DFA944B53486}" type="sibTrans" cxnId="{C429AFFC-37B3-4613-A792-721830E89056}">
      <dgm:prSet/>
      <dgm:spPr/>
      <dgm:t>
        <a:bodyPr/>
        <a:lstStyle/>
        <a:p>
          <a:endParaRPr lang="en-US"/>
        </a:p>
      </dgm:t>
    </dgm:pt>
    <dgm:pt modelId="{E2CB5BF0-9431-449B-8ED2-1871086A43D4}">
      <dgm:prSet custT="1"/>
      <dgm:spPr/>
      <dgm:t>
        <a:bodyPr/>
        <a:lstStyle/>
        <a:p>
          <a:r>
            <a:rPr lang="en-US" sz="2000" dirty="0"/>
            <a:t>WarnCentralTexas.org – must register</a:t>
          </a:r>
        </a:p>
      </dgm:t>
    </dgm:pt>
    <dgm:pt modelId="{9FBDDD5D-7795-4C98-A63D-564E993E3400}" type="parTrans" cxnId="{B63505E3-89EF-423E-9BA1-77AFC7F351A8}">
      <dgm:prSet/>
      <dgm:spPr/>
      <dgm:t>
        <a:bodyPr/>
        <a:lstStyle/>
        <a:p>
          <a:endParaRPr lang="en-US"/>
        </a:p>
      </dgm:t>
    </dgm:pt>
    <dgm:pt modelId="{6D66A2A0-D2C4-46E1-B260-866A982F1FEC}" type="sibTrans" cxnId="{B63505E3-89EF-423E-9BA1-77AFC7F351A8}">
      <dgm:prSet/>
      <dgm:spPr/>
      <dgm:t>
        <a:bodyPr/>
        <a:lstStyle/>
        <a:p>
          <a:endParaRPr lang="en-US"/>
        </a:p>
      </dgm:t>
    </dgm:pt>
    <dgm:pt modelId="{12FA43C9-9E28-457B-AFFC-98F29521B67B}">
      <dgm:prSet custT="1"/>
      <dgm:spPr/>
      <dgm:t>
        <a:bodyPr/>
        <a:lstStyle/>
        <a:p>
          <a:r>
            <a:rPr lang="en-US" sz="2000" dirty="0"/>
            <a:t>Accessible Hazard Alert System (AHAS) – deaf, blind, hard of hearing</a:t>
          </a:r>
        </a:p>
      </dgm:t>
    </dgm:pt>
    <dgm:pt modelId="{93C2C2F7-57E9-44BA-B62D-B6132D870211}" type="parTrans" cxnId="{0EBB99B8-DBCE-4251-AEAD-CC8964BC4B16}">
      <dgm:prSet/>
      <dgm:spPr/>
      <dgm:t>
        <a:bodyPr/>
        <a:lstStyle/>
        <a:p>
          <a:endParaRPr lang="en-US"/>
        </a:p>
      </dgm:t>
    </dgm:pt>
    <dgm:pt modelId="{01C940BC-EE4E-4152-B6EC-9ABFF2D619CA}" type="sibTrans" cxnId="{0EBB99B8-DBCE-4251-AEAD-CC8964BC4B16}">
      <dgm:prSet/>
      <dgm:spPr/>
      <dgm:t>
        <a:bodyPr/>
        <a:lstStyle/>
        <a:p>
          <a:endParaRPr lang="en-US"/>
        </a:p>
      </dgm:t>
    </dgm:pt>
    <dgm:pt modelId="{CB30D6DE-5A61-41A1-AF8E-92927ED03990}">
      <dgm:prSet custT="1"/>
      <dgm:spPr/>
      <dgm:t>
        <a:bodyPr/>
        <a:lstStyle/>
        <a:p>
          <a:r>
            <a:rPr lang="en-US" sz="2000" dirty="0"/>
            <a:t>KLBJ 590 AM / 99.7 FM Broadcast EAS</a:t>
          </a:r>
        </a:p>
      </dgm:t>
    </dgm:pt>
    <dgm:pt modelId="{AAD13BE4-6240-4CAD-A128-B26CB58F103F}" type="parTrans" cxnId="{164F5FEC-36A0-4EEB-9FA6-C79624520435}">
      <dgm:prSet/>
      <dgm:spPr/>
      <dgm:t>
        <a:bodyPr/>
        <a:lstStyle/>
        <a:p>
          <a:endParaRPr lang="en-US"/>
        </a:p>
      </dgm:t>
    </dgm:pt>
    <dgm:pt modelId="{BCDE67A5-8A3A-4F8A-8411-A41A6E039662}" type="sibTrans" cxnId="{164F5FEC-36A0-4EEB-9FA6-C79624520435}">
      <dgm:prSet/>
      <dgm:spPr/>
      <dgm:t>
        <a:bodyPr/>
        <a:lstStyle/>
        <a:p>
          <a:endParaRPr lang="en-US"/>
        </a:p>
      </dgm:t>
    </dgm:pt>
    <dgm:pt modelId="{DA5EE940-0A9B-4D6E-8F2D-82206939E47F}">
      <dgm:prSet custT="1"/>
      <dgm:spPr/>
      <dgm:t>
        <a:bodyPr/>
        <a:lstStyle/>
        <a:p>
          <a:r>
            <a:rPr lang="en-US" sz="2000" dirty="0"/>
            <a:t>FEMA - Integrated Public Alert &amp; Warning System (IPAWS)</a:t>
          </a:r>
        </a:p>
      </dgm:t>
    </dgm:pt>
    <dgm:pt modelId="{472CB90A-597D-4A79-BAAE-7115B171F3E5}" type="parTrans" cxnId="{AAAF87BB-DCD3-4D75-9AA1-E6F11FEF37EE}">
      <dgm:prSet/>
      <dgm:spPr/>
      <dgm:t>
        <a:bodyPr/>
        <a:lstStyle/>
        <a:p>
          <a:endParaRPr lang="en-US"/>
        </a:p>
      </dgm:t>
    </dgm:pt>
    <dgm:pt modelId="{39F904D3-477B-4697-8B9F-65788D9C71C5}" type="sibTrans" cxnId="{AAAF87BB-DCD3-4D75-9AA1-E6F11FEF37EE}">
      <dgm:prSet/>
      <dgm:spPr/>
      <dgm:t>
        <a:bodyPr/>
        <a:lstStyle/>
        <a:p>
          <a:endParaRPr lang="en-US"/>
        </a:p>
      </dgm:t>
    </dgm:pt>
    <dgm:pt modelId="{C647ECAB-A228-41CC-8B43-ECFF90568B63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pPr>
            <a:defRPr b="1"/>
          </a:pPr>
          <a:r>
            <a:rPr lang="en-US" sz="2800" b="0" dirty="0"/>
            <a:t>Mobile Apps</a:t>
          </a:r>
        </a:p>
      </dgm:t>
    </dgm:pt>
    <dgm:pt modelId="{E6E140EB-E35E-439A-8BB6-966EDEB1502E}" type="parTrans" cxnId="{9C1786E3-273B-45BA-973C-3EB6434180E9}">
      <dgm:prSet/>
      <dgm:spPr/>
      <dgm:t>
        <a:bodyPr/>
        <a:lstStyle/>
        <a:p>
          <a:endParaRPr lang="en-US"/>
        </a:p>
      </dgm:t>
    </dgm:pt>
    <dgm:pt modelId="{82CC084A-202E-4948-A4CF-9B4C7E90A3E2}" type="sibTrans" cxnId="{9C1786E3-273B-45BA-973C-3EB6434180E9}">
      <dgm:prSet/>
      <dgm:spPr/>
      <dgm:t>
        <a:bodyPr/>
        <a:lstStyle/>
        <a:p>
          <a:endParaRPr lang="en-US"/>
        </a:p>
      </dgm:t>
    </dgm:pt>
    <dgm:pt modelId="{8E7C30ED-88E5-41BE-A52B-4D68BA0842B8}">
      <dgm:prSet custT="1"/>
      <dgm:spPr/>
      <dgm:t>
        <a:bodyPr/>
        <a:lstStyle/>
        <a:p>
          <a:r>
            <a:rPr lang="en-US" sz="2000" dirty="0"/>
            <a:t>FEMA </a:t>
          </a:r>
        </a:p>
      </dgm:t>
    </dgm:pt>
    <dgm:pt modelId="{14FC7624-6041-4635-A53D-97E64582E29C}" type="parTrans" cxnId="{45FB7E5E-72CF-49A7-B772-47A64F031AFB}">
      <dgm:prSet/>
      <dgm:spPr/>
      <dgm:t>
        <a:bodyPr/>
        <a:lstStyle/>
        <a:p>
          <a:endParaRPr lang="en-US"/>
        </a:p>
      </dgm:t>
    </dgm:pt>
    <dgm:pt modelId="{3192AE74-DC4B-436E-BB89-DCAE7741AC26}" type="sibTrans" cxnId="{45FB7E5E-72CF-49A7-B772-47A64F031AFB}">
      <dgm:prSet/>
      <dgm:spPr/>
      <dgm:t>
        <a:bodyPr/>
        <a:lstStyle/>
        <a:p>
          <a:endParaRPr lang="en-US"/>
        </a:p>
      </dgm:t>
    </dgm:pt>
    <dgm:pt modelId="{A8079C34-2446-443F-8FFE-140E122B257D}">
      <dgm:prSet custT="1"/>
      <dgm:spPr/>
      <dgm:t>
        <a:bodyPr/>
        <a:lstStyle/>
        <a:p>
          <a:r>
            <a:rPr lang="en-US" sz="2000" dirty="0"/>
            <a:t>City of Austin: 	</a:t>
          </a:r>
          <a:r>
            <a:rPr lang="en-US" sz="2000" dirty="0" err="1"/>
            <a:t>ReadyCentralTexas</a:t>
          </a:r>
          <a:endParaRPr lang="en-US" sz="2000" dirty="0"/>
        </a:p>
      </dgm:t>
    </dgm:pt>
    <dgm:pt modelId="{3C0CF9D7-60CC-439F-AAA0-37714F33F591}" type="parTrans" cxnId="{F224C978-FBC9-4C08-B8B1-51729ABBF96C}">
      <dgm:prSet/>
      <dgm:spPr/>
      <dgm:t>
        <a:bodyPr/>
        <a:lstStyle/>
        <a:p>
          <a:endParaRPr lang="en-US"/>
        </a:p>
      </dgm:t>
    </dgm:pt>
    <dgm:pt modelId="{D42BD2CC-6615-44CA-BAA8-8F0E835DF303}" type="sibTrans" cxnId="{F224C978-FBC9-4C08-B8B1-51729ABBF96C}">
      <dgm:prSet/>
      <dgm:spPr/>
      <dgm:t>
        <a:bodyPr/>
        <a:lstStyle/>
        <a:p>
          <a:endParaRPr lang="en-US"/>
        </a:p>
      </dgm:t>
    </dgm:pt>
    <dgm:pt modelId="{3A7215C2-3764-4E38-843F-8DC47F06C1BF}">
      <dgm:prSet custT="1"/>
      <dgm:spPr/>
      <dgm:t>
        <a:bodyPr/>
        <a:lstStyle/>
        <a:p>
          <a:r>
            <a:rPr lang="en-US" sz="2000" dirty="0"/>
            <a:t>STEAR – State of Texas Emergency Assistance Registry – must register</a:t>
          </a:r>
        </a:p>
      </dgm:t>
    </dgm:pt>
    <dgm:pt modelId="{2C711C90-B32F-4348-ADE3-4991C6AD4861}" type="parTrans" cxnId="{2AF5320F-C76A-4AAC-9765-3CD3A73CDD06}">
      <dgm:prSet/>
      <dgm:spPr/>
      <dgm:t>
        <a:bodyPr/>
        <a:lstStyle/>
        <a:p>
          <a:endParaRPr lang="en-US"/>
        </a:p>
      </dgm:t>
    </dgm:pt>
    <dgm:pt modelId="{303E136C-FF9F-4C48-9C91-9BA0D8691BAD}" type="sibTrans" cxnId="{2AF5320F-C76A-4AAC-9765-3CD3A73CDD06}">
      <dgm:prSet/>
      <dgm:spPr/>
      <dgm:t>
        <a:bodyPr/>
        <a:lstStyle/>
        <a:p>
          <a:endParaRPr lang="en-US"/>
        </a:p>
      </dgm:t>
    </dgm:pt>
    <dgm:pt modelId="{B51D0686-C1AB-41E3-9544-1A4878988E57}">
      <dgm:prSet custT="1"/>
      <dgm:spPr/>
      <dgm:t>
        <a:bodyPr/>
        <a:lstStyle/>
        <a:p>
          <a:r>
            <a:rPr lang="en-US" sz="2000" dirty="0"/>
            <a:t>National: 		Ready.gov</a:t>
          </a:r>
        </a:p>
      </dgm:t>
    </dgm:pt>
    <dgm:pt modelId="{8AFB09A2-3692-406B-ACB5-AB49C8117272}" type="parTrans" cxnId="{B7F5C9D8-B17B-41F9-B565-9F3FD77E251C}">
      <dgm:prSet/>
      <dgm:spPr/>
      <dgm:t>
        <a:bodyPr/>
        <a:lstStyle/>
        <a:p>
          <a:endParaRPr lang="en-US"/>
        </a:p>
      </dgm:t>
    </dgm:pt>
    <dgm:pt modelId="{8D327B0C-FAF6-4784-A23C-BC6FF4E24EAC}" type="sibTrans" cxnId="{B7F5C9D8-B17B-41F9-B565-9F3FD77E251C}">
      <dgm:prSet/>
      <dgm:spPr/>
      <dgm:t>
        <a:bodyPr/>
        <a:lstStyle/>
        <a:p>
          <a:endParaRPr lang="en-US"/>
        </a:p>
      </dgm:t>
    </dgm:pt>
    <dgm:pt modelId="{FDE4A3FA-6797-4641-87B9-8CDBFC573AF4}" type="pres">
      <dgm:prSet presAssocID="{35690171-FE0F-4E0F-8035-50BACCBCCC6F}" presName="linear" presStyleCnt="0">
        <dgm:presLayoutVars>
          <dgm:dir/>
          <dgm:animLvl val="lvl"/>
          <dgm:resizeHandles val="exact"/>
        </dgm:presLayoutVars>
      </dgm:prSet>
      <dgm:spPr/>
    </dgm:pt>
    <dgm:pt modelId="{3054BBEC-383A-4955-BE5A-02C66B4B290F}" type="pres">
      <dgm:prSet presAssocID="{1D6BBFCD-5F04-4023-91EF-4131EFB9F298}" presName="parentLin" presStyleCnt="0"/>
      <dgm:spPr/>
    </dgm:pt>
    <dgm:pt modelId="{B6346274-7384-4424-AD09-4CF19097561C}" type="pres">
      <dgm:prSet presAssocID="{1D6BBFCD-5F04-4023-91EF-4131EFB9F298}" presName="parentLeftMargin" presStyleLbl="node1" presStyleIdx="0" presStyleCnt="2"/>
      <dgm:spPr/>
    </dgm:pt>
    <dgm:pt modelId="{146CD1EA-4D00-4E6C-A4E3-506095489ADE}" type="pres">
      <dgm:prSet presAssocID="{1D6BBFCD-5F04-4023-91EF-4131EFB9F298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99482067-6B71-4D09-8F2A-DEAD7A0E440D}" type="pres">
      <dgm:prSet presAssocID="{1D6BBFCD-5F04-4023-91EF-4131EFB9F298}" presName="negativeSpace" presStyleCnt="0"/>
      <dgm:spPr/>
    </dgm:pt>
    <dgm:pt modelId="{1FD20194-CDDC-4857-8D33-0F8A3D80AF94}" type="pres">
      <dgm:prSet presAssocID="{1D6BBFCD-5F04-4023-91EF-4131EFB9F298}" presName="childText" presStyleLbl="conFgAcc1" presStyleIdx="0" presStyleCnt="2">
        <dgm:presLayoutVars>
          <dgm:bulletEnabled val="1"/>
        </dgm:presLayoutVars>
      </dgm:prSet>
      <dgm:spPr/>
    </dgm:pt>
    <dgm:pt modelId="{38BC6638-AC73-4D9C-8491-87603EDB16C6}" type="pres">
      <dgm:prSet presAssocID="{DCBB6921-5EFC-46A1-ABA8-DFA944B53486}" presName="spaceBetweenRectangles" presStyleCnt="0"/>
      <dgm:spPr/>
    </dgm:pt>
    <dgm:pt modelId="{1BBB4CA6-9B6A-4BC5-A7B2-532483D84F7E}" type="pres">
      <dgm:prSet presAssocID="{C647ECAB-A228-41CC-8B43-ECFF90568B63}" presName="parentLin" presStyleCnt="0"/>
      <dgm:spPr/>
    </dgm:pt>
    <dgm:pt modelId="{FF690317-74BA-4994-82F4-71DBCD8DD847}" type="pres">
      <dgm:prSet presAssocID="{C647ECAB-A228-41CC-8B43-ECFF90568B63}" presName="parentLeftMargin" presStyleLbl="node1" presStyleIdx="0" presStyleCnt="2"/>
      <dgm:spPr/>
    </dgm:pt>
    <dgm:pt modelId="{F61270E2-71D9-452F-946B-75EB0B461F68}" type="pres">
      <dgm:prSet presAssocID="{C647ECAB-A228-41CC-8B43-ECFF90568B63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BFE2CF75-9106-42F1-A09B-27F6DB56BB0A}" type="pres">
      <dgm:prSet presAssocID="{C647ECAB-A228-41CC-8B43-ECFF90568B63}" presName="negativeSpace" presStyleCnt="0"/>
      <dgm:spPr/>
    </dgm:pt>
    <dgm:pt modelId="{709E2432-25FE-4649-B4AE-747A3A163761}" type="pres">
      <dgm:prSet presAssocID="{C647ECAB-A228-41CC-8B43-ECFF90568B63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2AF5320F-C76A-4AAC-9765-3CD3A73CDD06}" srcId="{1D6BBFCD-5F04-4023-91EF-4131EFB9F298}" destId="{3A7215C2-3764-4E38-843F-8DC47F06C1BF}" srcOrd="1" destOrd="0" parTransId="{2C711C90-B32F-4348-ADE3-4991C6AD4861}" sibTransId="{303E136C-FF9F-4C48-9C91-9BA0D8691BAD}"/>
    <dgm:cxn modelId="{2CF68A1F-DCE8-45E8-B0EE-903AAEE7E9A5}" type="presOf" srcId="{35690171-FE0F-4E0F-8035-50BACCBCCC6F}" destId="{FDE4A3FA-6797-4641-87B9-8CDBFC573AF4}" srcOrd="0" destOrd="0" presId="urn:microsoft.com/office/officeart/2005/8/layout/list1"/>
    <dgm:cxn modelId="{45FB7E5E-72CF-49A7-B772-47A64F031AFB}" srcId="{C647ECAB-A228-41CC-8B43-ECFF90568B63}" destId="{8E7C30ED-88E5-41BE-A52B-4D68BA0842B8}" srcOrd="0" destOrd="0" parTransId="{14FC7624-6041-4635-A53D-97E64582E29C}" sibTransId="{3192AE74-DC4B-436E-BB89-DCAE7741AC26}"/>
    <dgm:cxn modelId="{F224C978-FBC9-4C08-B8B1-51729ABBF96C}" srcId="{C647ECAB-A228-41CC-8B43-ECFF90568B63}" destId="{A8079C34-2446-443F-8FFE-140E122B257D}" srcOrd="2" destOrd="0" parTransId="{3C0CF9D7-60CC-439F-AAA0-37714F33F591}" sibTransId="{D42BD2CC-6615-44CA-BAA8-8F0E835DF303}"/>
    <dgm:cxn modelId="{950E5687-ECC3-42D1-A278-90C71B236ED0}" type="presOf" srcId="{B51D0686-C1AB-41E3-9544-1A4878988E57}" destId="{709E2432-25FE-4649-B4AE-747A3A163761}" srcOrd="0" destOrd="1" presId="urn:microsoft.com/office/officeart/2005/8/layout/list1"/>
    <dgm:cxn modelId="{C88BEB8E-C70C-4016-9A66-AB9C3F59EE94}" type="presOf" srcId="{8E7C30ED-88E5-41BE-A52B-4D68BA0842B8}" destId="{709E2432-25FE-4649-B4AE-747A3A163761}" srcOrd="0" destOrd="0" presId="urn:microsoft.com/office/officeart/2005/8/layout/list1"/>
    <dgm:cxn modelId="{1F375594-A6A4-496C-9F7F-B957A8E0033A}" type="presOf" srcId="{3A7215C2-3764-4E38-843F-8DC47F06C1BF}" destId="{1FD20194-CDDC-4857-8D33-0F8A3D80AF94}" srcOrd="0" destOrd="1" presId="urn:microsoft.com/office/officeart/2005/8/layout/list1"/>
    <dgm:cxn modelId="{14A3E19B-0F51-4465-8A4B-0A656BD1D531}" type="presOf" srcId="{1D6BBFCD-5F04-4023-91EF-4131EFB9F298}" destId="{B6346274-7384-4424-AD09-4CF19097561C}" srcOrd="0" destOrd="0" presId="urn:microsoft.com/office/officeart/2005/8/layout/list1"/>
    <dgm:cxn modelId="{D03BF1B0-C3F4-4CAA-951D-EA871378768A}" type="presOf" srcId="{E2CB5BF0-9431-449B-8ED2-1871086A43D4}" destId="{1FD20194-CDDC-4857-8D33-0F8A3D80AF94}" srcOrd="0" destOrd="0" presId="urn:microsoft.com/office/officeart/2005/8/layout/list1"/>
    <dgm:cxn modelId="{B6D56CB8-9404-4149-8EAF-C5EFC3501311}" type="presOf" srcId="{C647ECAB-A228-41CC-8B43-ECFF90568B63}" destId="{F61270E2-71D9-452F-946B-75EB0B461F68}" srcOrd="1" destOrd="0" presId="urn:microsoft.com/office/officeart/2005/8/layout/list1"/>
    <dgm:cxn modelId="{0EBB99B8-DBCE-4251-AEAD-CC8964BC4B16}" srcId="{1D6BBFCD-5F04-4023-91EF-4131EFB9F298}" destId="{12FA43C9-9E28-457B-AFFC-98F29521B67B}" srcOrd="2" destOrd="0" parTransId="{93C2C2F7-57E9-44BA-B62D-B6132D870211}" sibTransId="{01C940BC-EE4E-4152-B6EC-9ABFF2D619CA}"/>
    <dgm:cxn modelId="{AAAF87BB-DCD3-4D75-9AA1-E6F11FEF37EE}" srcId="{1D6BBFCD-5F04-4023-91EF-4131EFB9F298}" destId="{DA5EE940-0A9B-4D6E-8F2D-82206939E47F}" srcOrd="4" destOrd="0" parTransId="{472CB90A-597D-4A79-BAAE-7115B171F3E5}" sibTransId="{39F904D3-477B-4697-8B9F-65788D9C71C5}"/>
    <dgm:cxn modelId="{E76111BF-AE42-44D3-8BDA-7D11AEA37368}" type="presOf" srcId="{1D6BBFCD-5F04-4023-91EF-4131EFB9F298}" destId="{146CD1EA-4D00-4E6C-A4E3-506095489ADE}" srcOrd="1" destOrd="0" presId="urn:microsoft.com/office/officeart/2005/8/layout/list1"/>
    <dgm:cxn modelId="{BEDC91C0-1DD1-48F5-BB68-81AD14246455}" type="presOf" srcId="{CB30D6DE-5A61-41A1-AF8E-92927ED03990}" destId="{1FD20194-CDDC-4857-8D33-0F8A3D80AF94}" srcOrd="0" destOrd="3" presId="urn:microsoft.com/office/officeart/2005/8/layout/list1"/>
    <dgm:cxn modelId="{01AB76C7-5AD2-49CA-A586-C78F001C6019}" type="presOf" srcId="{C647ECAB-A228-41CC-8B43-ECFF90568B63}" destId="{FF690317-74BA-4994-82F4-71DBCD8DD847}" srcOrd="0" destOrd="0" presId="urn:microsoft.com/office/officeart/2005/8/layout/list1"/>
    <dgm:cxn modelId="{B7F5C9D8-B17B-41F9-B565-9F3FD77E251C}" srcId="{C647ECAB-A228-41CC-8B43-ECFF90568B63}" destId="{B51D0686-C1AB-41E3-9544-1A4878988E57}" srcOrd="1" destOrd="0" parTransId="{8AFB09A2-3692-406B-ACB5-AB49C8117272}" sibTransId="{8D327B0C-FAF6-4784-A23C-BC6FF4E24EAC}"/>
    <dgm:cxn modelId="{851CD0D9-4FDA-4368-BE05-1C8ECE4346C1}" type="presOf" srcId="{DA5EE940-0A9B-4D6E-8F2D-82206939E47F}" destId="{1FD20194-CDDC-4857-8D33-0F8A3D80AF94}" srcOrd="0" destOrd="4" presId="urn:microsoft.com/office/officeart/2005/8/layout/list1"/>
    <dgm:cxn modelId="{B63505E3-89EF-423E-9BA1-77AFC7F351A8}" srcId="{1D6BBFCD-5F04-4023-91EF-4131EFB9F298}" destId="{E2CB5BF0-9431-449B-8ED2-1871086A43D4}" srcOrd="0" destOrd="0" parTransId="{9FBDDD5D-7795-4C98-A63D-564E993E3400}" sibTransId="{6D66A2A0-D2C4-46E1-B260-866A982F1FEC}"/>
    <dgm:cxn modelId="{9C1786E3-273B-45BA-973C-3EB6434180E9}" srcId="{35690171-FE0F-4E0F-8035-50BACCBCCC6F}" destId="{C647ECAB-A228-41CC-8B43-ECFF90568B63}" srcOrd="1" destOrd="0" parTransId="{E6E140EB-E35E-439A-8BB6-966EDEB1502E}" sibTransId="{82CC084A-202E-4948-A4CF-9B4C7E90A3E2}"/>
    <dgm:cxn modelId="{5CA5D8E4-1111-4C81-854C-69420B850E06}" type="presOf" srcId="{A8079C34-2446-443F-8FFE-140E122B257D}" destId="{709E2432-25FE-4649-B4AE-747A3A163761}" srcOrd="0" destOrd="2" presId="urn:microsoft.com/office/officeart/2005/8/layout/list1"/>
    <dgm:cxn modelId="{164F5FEC-36A0-4EEB-9FA6-C79624520435}" srcId="{1D6BBFCD-5F04-4023-91EF-4131EFB9F298}" destId="{CB30D6DE-5A61-41A1-AF8E-92927ED03990}" srcOrd="3" destOrd="0" parTransId="{AAD13BE4-6240-4CAD-A128-B26CB58F103F}" sibTransId="{BCDE67A5-8A3A-4F8A-8411-A41A6E039662}"/>
    <dgm:cxn modelId="{9AB2DAED-3385-4B71-8706-452537A2407E}" type="presOf" srcId="{12FA43C9-9E28-457B-AFFC-98F29521B67B}" destId="{1FD20194-CDDC-4857-8D33-0F8A3D80AF94}" srcOrd="0" destOrd="2" presId="urn:microsoft.com/office/officeart/2005/8/layout/list1"/>
    <dgm:cxn modelId="{C429AFFC-37B3-4613-A792-721830E89056}" srcId="{35690171-FE0F-4E0F-8035-50BACCBCCC6F}" destId="{1D6BBFCD-5F04-4023-91EF-4131EFB9F298}" srcOrd="0" destOrd="0" parTransId="{1957BDE9-79BE-487A-8B88-9A9E2DCFA0B3}" sibTransId="{DCBB6921-5EFC-46A1-ABA8-DFA944B53486}"/>
    <dgm:cxn modelId="{55ACBF14-4A29-4F82-84C9-3F839B1DF3C5}" type="presParOf" srcId="{FDE4A3FA-6797-4641-87B9-8CDBFC573AF4}" destId="{3054BBEC-383A-4955-BE5A-02C66B4B290F}" srcOrd="0" destOrd="0" presId="urn:microsoft.com/office/officeart/2005/8/layout/list1"/>
    <dgm:cxn modelId="{22881EBE-445F-4D27-9410-CDB09867E0F3}" type="presParOf" srcId="{3054BBEC-383A-4955-BE5A-02C66B4B290F}" destId="{B6346274-7384-4424-AD09-4CF19097561C}" srcOrd="0" destOrd="0" presId="urn:microsoft.com/office/officeart/2005/8/layout/list1"/>
    <dgm:cxn modelId="{38898FAF-8AB2-481D-88A2-3048F4FE47CD}" type="presParOf" srcId="{3054BBEC-383A-4955-BE5A-02C66B4B290F}" destId="{146CD1EA-4D00-4E6C-A4E3-506095489ADE}" srcOrd="1" destOrd="0" presId="urn:microsoft.com/office/officeart/2005/8/layout/list1"/>
    <dgm:cxn modelId="{2D9DEBCC-D205-49FD-A084-E42A4308F379}" type="presParOf" srcId="{FDE4A3FA-6797-4641-87B9-8CDBFC573AF4}" destId="{99482067-6B71-4D09-8F2A-DEAD7A0E440D}" srcOrd="1" destOrd="0" presId="urn:microsoft.com/office/officeart/2005/8/layout/list1"/>
    <dgm:cxn modelId="{3943D0D5-6D17-49FE-B16A-0CA78E2012A0}" type="presParOf" srcId="{FDE4A3FA-6797-4641-87B9-8CDBFC573AF4}" destId="{1FD20194-CDDC-4857-8D33-0F8A3D80AF94}" srcOrd="2" destOrd="0" presId="urn:microsoft.com/office/officeart/2005/8/layout/list1"/>
    <dgm:cxn modelId="{746D51C3-868D-4441-BDD1-D06B8F61E202}" type="presParOf" srcId="{FDE4A3FA-6797-4641-87B9-8CDBFC573AF4}" destId="{38BC6638-AC73-4D9C-8491-87603EDB16C6}" srcOrd="3" destOrd="0" presId="urn:microsoft.com/office/officeart/2005/8/layout/list1"/>
    <dgm:cxn modelId="{15C6DBB9-5165-4AC8-B3EA-23D3F5F83000}" type="presParOf" srcId="{FDE4A3FA-6797-4641-87B9-8CDBFC573AF4}" destId="{1BBB4CA6-9B6A-4BC5-A7B2-532483D84F7E}" srcOrd="4" destOrd="0" presId="urn:microsoft.com/office/officeart/2005/8/layout/list1"/>
    <dgm:cxn modelId="{775E5C56-F45E-4887-B4C5-8D28696AEE30}" type="presParOf" srcId="{1BBB4CA6-9B6A-4BC5-A7B2-532483D84F7E}" destId="{FF690317-74BA-4994-82F4-71DBCD8DD847}" srcOrd="0" destOrd="0" presId="urn:microsoft.com/office/officeart/2005/8/layout/list1"/>
    <dgm:cxn modelId="{E47ECD92-97E4-4DD7-8B26-02D841AC45F1}" type="presParOf" srcId="{1BBB4CA6-9B6A-4BC5-A7B2-532483D84F7E}" destId="{F61270E2-71D9-452F-946B-75EB0B461F68}" srcOrd="1" destOrd="0" presId="urn:microsoft.com/office/officeart/2005/8/layout/list1"/>
    <dgm:cxn modelId="{56CCD45A-4F35-46F1-83D1-AC83302B9D20}" type="presParOf" srcId="{FDE4A3FA-6797-4641-87B9-8CDBFC573AF4}" destId="{BFE2CF75-9106-42F1-A09B-27F6DB56BB0A}" srcOrd="5" destOrd="0" presId="urn:microsoft.com/office/officeart/2005/8/layout/list1"/>
    <dgm:cxn modelId="{53DC5622-41B7-46CB-A795-3366938450D3}" type="presParOf" srcId="{FDE4A3FA-6797-4641-87B9-8CDBFC573AF4}" destId="{709E2432-25FE-4649-B4AE-747A3A163761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5690171-FE0F-4E0F-8035-50BACCBCCC6F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D6BBFCD-5F04-4023-91EF-4131EFB9F298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pPr>
            <a:defRPr b="1"/>
          </a:pPr>
          <a:r>
            <a:rPr lang="en-US" b="0" dirty="0"/>
            <a:t>Media</a:t>
          </a:r>
        </a:p>
      </dgm:t>
    </dgm:pt>
    <dgm:pt modelId="{1957BDE9-79BE-487A-8B88-9A9E2DCFA0B3}" type="parTrans" cxnId="{C429AFFC-37B3-4613-A792-721830E89056}">
      <dgm:prSet/>
      <dgm:spPr/>
      <dgm:t>
        <a:bodyPr/>
        <a:lstStyle/>
        <a:p>
          <a:endParaRPr lang="en-US"/>
        </a:p>
      </dgm:t>
    </dgm:pt>
    <dgm:pt modelId="{DCBB6921-5EFC-46A1-ABA8-DFA944B53486}" type="sibTrans" cxnId="{C429AFFC-37B3-4613-A792-721830E89056}">
      <dgm:prSet/>
      <dgm:spPr/>
      <dgm:t>
        <a:bodyPr/>
        <a:lstStyle/>
        <a:p>
          <a:endParaRPr lang="en-US"/>
        </a:p>
      </dgm:t>
    </dgm:pt>
    <dgm:pt modelId="{E2CB5BF0-9431-449B-8ED2-1871086A43D4}">
      <dgm:prSet custT="1"/>
      <dgm:spPr/>
      <dgm:t>
        <a:bodyPr/>
        <a:lstStyle/>
        <a:p>
          <a:r>
            <a:rPr lang="en-US" sz="2000" dirty="0"/>
            <a:t>Facebook.com/</a:t>
          </a:r>
          <a:r>
            <a:rPr lang="en-US" sz="2000" dirty="0" err="1"/>
            <a:t>TravisCoEmergencyServices</a:t>
          </a:r>
          <a:endParaRPr lang="en-US" sz="2000" dirty="0"/>
        </a:p>
      </dgm:t>
    </dgm:pt>
    <dgm:pt modelId="{9FBDDD5D-7795-4C98-A63D-564E993E3400}" type="parTrans" cxnId="{B63505E3-89EF-423E-9BA1-77AFC7F351A8}">
      <dgm:prSet/>
      <dgm:spPr/>
      <dgm:t>
        <a:bodyPr/>
        <a:lstStyle/>
        <a:p>
          <a:endParaRPr lang="en-US"/>
        </a:p>
      </dgm:t>
    </dgm:pt>
    <dgm:pt modelId="{6D66A2A0-D2C4-46E1-B260-866A982F1FEC}" type="sibTrans" cxnId="{B63505E3-89EF-423E-9BA1-77AFC7F351A8}">
      <dgm:prSet/>
      <dgm:spPr/>
      <dgm:t>
        <a:bodyPr/>
        <a:lstStyle/>
        <a:p>
          <a:endParaRPr lang="en-US"/>
        </a:p>
      </dgm:t>
    </dgm:pt>
    <dgm:pt modelId="{79BEBECE-125F-4006-B014-A97DEFBDC4BE}">
      <dgm:prSet custT="1"/>
      <dgm:spPr/>
      <dgm:t>
        <a:bodyPr/>
        <a:lstStyle/>
        <a:p>
          <a:r>
            <a:rPr lang="en-US" sz="2000" dirty="0"/>
            <a:t>211texas.org – emergency updates &amp; health and human services</a:t>
          </a:r>
        </a:p>
      </dgm:t>
    </dgm:pt>
    <dgm:pt modelId="{635C5965-2478-4629-863D-23B7AA97BEFF}" type="parTrans" cxnId="{0429ACDE-969D-4E5D-A614-A205F67C1E8F}">
      <dgm:prSet/>
      <dgm:spPr/>
      <dgm:t>
        <a:bodyPr/>
        <a:lstStyle/>
        <a:p>
          <a:endParaRPr lang="en-US"/>
        </a:p>
      </dgm:t>
    </dgm:pt>
    <dgm:pt modelId="{EE1D9A32-D964-4A50-AB7C-D2A655A9B012}" type="sibTrans" cxnId="{0429ACDE-969D-4E5D-A614-A205F67C1E8F}">
      <dgm:prSet/>
      <dgm:spPr/>
      <dgm:t>
        <a:bodyPr/>
        <a:lstStyle/>
        <a:p>
          <a:endParaRPr lang="en-US"/>
        </a:p>
      </dgm:t>
    </dgm:pt>
    <dgm:pt modelId="{E05B61FD-339C-46F9-BD79-ACC54A56EBD7}">
      <dgm:prSet custT="1"/>
      <dgm:spPr/>
      <dgm:t>
        <a:bodyPr/>
        <a:lstStyle/>
        <a:p>
          <a:r>
            <a:rPr lang="en-US" sz="2000" dirty="0"/>
            <a:t>ATXfloods.com – flood map</a:t>
          </a:r>
        </a:p>
      </dgm:t>
    </dgm:pt>
    <dgm:pt modelId="{B4F9ACA9-406E-4210-97D3-A6F82B3F1CCB}" type="parTrans" cxnId="{DAD76A56-8FC1-489C-9B9A-FE0E6804AB53}">
      <dgm:prSet/>
      <dgm:spPr/>
      <dgm:t>
        <a:bodyPr/>
        <a:lstStyle/>
        <a:p>
          <a:endParaRPr lang="en-US"/>
        </a:p>
      </dgm:t>
    </dgm:pt>
    <dgm:pt modelId="{9F5DFC6A-748C-46A8-BE48-1121CDD9D675}" type="sibTrans" cxnId="{DAD76A56-8FC1-489C-9B9A-FE0E6804AB53}">
      <dgm:prSet/>
      <dgm:spPr/>
      <dgm:t>
        <a:bodyPr/>
        <a:lstStyle/>
        <a:p>
          <a:endParaRPr lang="en-US"/>
        </a:p>
      </dgm:t>
    </dgm:pt>
    <dgm:pt modelId="{AF7624D2-431D-4CB5-98EB-27124F1473C0}">
      <dgm:prSet custT="1"/>
      <dgm:spPr/>
      <dgm:t>
        <a:bodyPr/>
        <a:lstStyle/>
        <a:p>
          <a:r>
            <a:rPr lang="en-US" sz="2000" dirty="0"/>
            <a:t>tfswildfires.com –  wildfire map</a:t>
          </a:r>
        </a:p>
      </dgm:t>
    </dgm:pt>
    <dgm:pt modelId="{75A98E5D-7858-459B-8763-E8447F80CE3B}" type="parTrans" cxnId="{B275A555-B17F-45C2-9630-D9DB27533138}">
      <dgm:prSet/>
      <dgm:spPr/>
      <dgm:t>
        <a:bodyPr/>
        <a:lstStyle/>
        <a:p>
          <a:endParaRPr lang="en-US"/>
        </a:p>
      </dgm:t>
    </dgm:pt>
    <dgm:pt modelId="{CD73F86C-BC67-44D6-92CE-B78C12EC1F72}" type="sibTrans" cxnId="{B275A555-B17F-45C2-9630-D9DB27533138}">
      <dgm:prSet/>
      <dgm:spPr/>
      <dgm:t>
        <a:bodyPr/>
        <a:lstStyle/>
        <a:p>
          <a:endParaRPr lang="en-US"/>
        </a:p>
      </dgm:t>
    </dgm:pt>
    <dgm:pt modelId="{DC379A74-6BCC-4376-B0EB-1A5E72D64AA0}">
      <dgm:prSet/>
      <dgm:spPr/>
      <dgm:t>
        <a:bodyPr/>
        <a:lstStyle/>
        <a:p>
          <a:endParaRPr lang="en-US" sz="2800" dirty="0"/>
        </a:p>
      </dgm:t>
    </dgm:pt>
    <dgm:pt modelId="{5464E3E5-BF10-424B-B450-612844E11C6E}" type="parTrans" cxnId="{04DB9287-9C03-4CB6-A638-A6156FE8861E}">
      <dgm:prSet/>
      <dgm:spPr/>
      <dgm:t>
        <a:bodyPr/>
        <a:lstStyle/>
        <a:p>
          <a:endParaRPr lang="en-US"/>
        </a:p>
      </dgm:t>
    </dgm:pt>
    <dgm:pt modelId="{2D35C135-457E-4450-8AEB-712A139D244A}" type="sibTrans" cxnId="{04DB9287-9C03-4CB6-A638-A6156FE8861E}">
      <dgm:prSet/>
      <dgm:spPr/>
      <dgm:t>
        <a:bodyPr/>
        <a:lstStyle/>
        <a:p>
          <a:endParaRPr lang="en-US"/>
        </a:p>
      </dgm:t>
    </dgm:pt>
    <dgm:pt modelId="{D3B00F2D-1182-4D8D-AF71-5BC83891A48F}">
      <dgm:prSet custT="1"/>
      <dgm:spPr/>
      <dgm:t>
        <a:bodyPr/>
        <a:lstStyle/>
        <a:p>
          <a:endParaRPr lang="en-US" sz="2000" dirty="0"/>
        </a:p>
      </dgm:t>
    </dgm:pt>
    <dgm:pt modelId="{FAE972C0-49EE-40EE-8227-7E3C64F2DB2B}" type="parTrans" cxnId="{45DB1EBD-4148-47E6-819D-E993364C7553}">
      <dgm:prSet/>
      <dgm:spPr/>
      <dgm:t>
        <a:bodyPr/>
        <a:lstStyle/>
        <a:p>
          <a:endParaRPr lang="en-US"/>
        </a:p>
      </dgm:t>
    </dgm:pt>
    <dgm:pt modelId="{B4D1778B-A04A-4A98-B5AF-F9219154D8E8}" type="sibTrans" cxnId="{45DB1EBD-4148-47E6-819D-E993364C7553}">
      <dgm:prSet/>
      <dgm:spPr/>
      <dgm:t>
        <a:bodyPr/>
        <a:lstStyle/>
        <a:p>
          <a:endParaRPr lang="en-US"/>
        </a:p>
      </dgm:t>
    </dgm:pt>
    <dgm:pt modelId="{4C3E0073-2C73-45F0-8E7A-D3CD351D033B}">
      <dgm:prSet custT="1"/>
      <dgm:spPr/>
      <dgm:t>
        <a:bodyPr/>
        <a:lstStyle/>
        <a:p>
          <a:r>
            <a:rPr lang="en-US" sz="2000" dirty="0"/>
            <a:t>Drivetexas.org – road closure map</a:t>
          </a:r>
        </a:p>
      </dgm:t>
    </dgm:pt>
    <dgm:pt modelId="{43F42E7E-AA8F-4AAE-820A-8CE4815A0C7B}" type="parTrans" cxnId="{3C46E6D6-314F-48C8-8EFA-830E85048CA6}">
      <dgm:prSet/>
      <dgm:spPr/>
      <dgm:t>
        <a:bodyPr/>
        <a:lstStyle/>
        <a:p>
          <a:endParaRPr lang="en-US"/>
        </a:p>
      </dgm:t>
    </dgm:pt>
    <dgm:pt modelId="{8CF74903-8033-4682-B86A-211E91F6C1AA}" type="sibTrans" cxnId="{3C46E6D6-314F-48C8-8EFA-830E85048CA6}">
      <dgm:prSet/>
      <dgm:spPr/>
      <dgm:t>
        <a:bodyPr/>
        <a:lstStyle/>
        <a:p>
          <a:endParaRPr lang="en-US"/>
        </a:p>
      </dgm:t>
    </dgm:pt>
    <dgm:pt modelId="{8D5C62CE-DC37-49D1-A791-10154F744645}">
      <dgm:prSet/>
      <dgm:spPr/>
      <dgm:t>
        <a:bodyPr/>
        <a:lstStyle/>
        <a:p>
          <a:endParaRPr lang="en-US" sz="2800" dirty="0"/>
        </a:p>
      </dgm:t>
    </dgm:pt>
    <dgm:pt modelId="{6A27D20E-1126-4929-8FB1-04A519BAC008}" type="parTrans" cxnId="{CD673FB6-A07A-4E36-8764-BEAD5444D11D}">
      <dgm:prSet/>
      <dgm:spPr/>
      <dgm:t>
        <a:bodyPr/>
        <a:lstStyle/>
        <a:p>
          <a:endParaRPr lang="en-US"/>
        </a:p>
      </dgm:t>
    </dgm:pt>
    <dgm:pt modelId="{A42915E7-02CD-4929-89AC-CD6EE326983C}" type="sibTrans" cxnId="{CD673FB6-A07A-4E36-8764-BEAD5444D11D}">
      <dgm:prSet/>
      <dgm:spPr/>
      <dgm:t>
        <a:bodyPr/>
        <a:lstStyle/>
        <a:p>
          <a:endParaRPr lang="en-US"/>
        </a:p>
      </dgm:t>
    </dgm:pt>
    <dgm:pt modelId="{B9A79194-3DA9-40A7-B99A-06E4028C2B62}">
      <dgm:prSet custT="1"/>
      <dgm:spPr/>
      <dgm:t>
        <a:bodyPr/>
        <a:lstStyle/>
        <a:p>
          <a:r>
            <a:rPr lang="en-US" sz="2000" dirty="0"/>
            <a:t>Watch Duty - wildfire tracking app</a:t>
          </a:r>
        </a:p>
      </dgm:t>
    </dgm:pt>
    <dgm:pt modelId="{7CA1917C-6079-46FD-BEEF-270E9B5CDFC1}" type="parTrans" cxnId="{B6B2891A-D2E3-4093-B23E-35C46A7ACA90}">
      <dgm:prSet/>
      <dgm:spPr/>
    </dgm:pt>
    <dgm:pt modelId="{5EC7DD1F-817C-45B6-8B35-8FFFD06C256E}" type="sibTrans" cxnId="{B6B2891A-D2E3-4093-B23E-35C46A7ACA90}">
      <dgm:prSet/>
      <dgm:spPr/>
    </dgm:pt>
    <dgm:pt modelId="{FDE4A3FA-6797-4641-87B9-8CDBFC573AF4}" type="pres">
      <dgm:prSet presAssocID="{35690171-FE0F-4E0F-8035-50BACCBCCC6F}" presName="linear" presStyleCnt="0">
        <dgm:presLayoutVars>
          <dgm:dir/>
          <dgm:animLvl val="lvl"/>
          <dgm:resizeHandles val="exact"/>
        </dgm:presLayoutVars>
      </dgm:prSet>
      <dgm:spPr/>
    </dgm:pt>
    <dgm:pt modelId="{3054BBEC-383A-4955-BE5A-02C66B4B290F}" type="pres">
      <dgm:prSet presAssocID="{1D6BBFCD-5F04-4023-91EF-4131EFB9F298}" presName="parentLin" presStyleCnt="0"/>
      <dgm:spPr/>
    </dgm:pt>
    <dgm:pt modelId="{B6346274-7384-4424-AD09-4CF19097561C}" type="pres">
      <dgm:prSet presAssocID="{1D6BBFCD-5F04-4023-91EF-4131EFB9F298}" presName="parentLeftMargin" presStyleLbl="node1" presStyleIdx="0" presStyleCnt="1"/>
      <dgm:spPr/>
    </dgm:pt>
    <dgm:pt modelId="{146CD1EA-4D00-4E6C-A4E3-506095489ADE}" type="pres">
      <dgm:prSet presAssocID="{1D6BBFCD-5F04-4023-91EF-4131EFB9F298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99482067-6B71-4D09-8F2A-DEAD7A0E440D}" type="pres">
      <dgm:prSet presAssocID="{1D6BBFCD-5F04-4023-91EF-4131EFB9F298}" presName="negativeSpace" presStyleCnt="0"/>
      <dgm:spPr/>
    </dgm:pt>
    <dgm:pt modelId="{1FD20194-CDDC-4857-8D33-0F8A3D80AF94}" type="pres">
      <dgm:prSet presAssocID="{1D6BBFCD-5F04-4023-91EF-4131EFB9F298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B6B2891A-D2E3-4093-B23E-35C46A7ACA90}" srcId="{1D6BBFCD-5F04-4023-91EF-4131EFB9F298}" destId="{B9A79194-3DA9-40A7-B99A-06E4028C2B62}" srcOrd="4" destOrd="0" parTransId="{7CA1917C-6079-46FD-BEEF-270E9B5CDFC1}" sibTransId="{5EC7DD1F-817C-45B6-8B35-8FFFD06C256E}"/>
    <dgm:cxn modelId="{2CF68A1F-DCE8-45E8-B0EE-903AAEE7E9A5}" type="presOf" srcId="{35690171-FE0F-4E0F-8035-50BACCBCCC6F}" destId="{FDE4A3FA-6797-4641-87B9-8CDBFC573AF4}" srcOrd="0" destOrd="0" presId="urn:microsoft.com/office/officeart/2005/8/layout/list1"/>
    <dgm:cxn modelId="{EA14AB28-A53E-40A0-B7F7-C4642AAC486A}" type="presOf" srcId="{E05B61FD-339C-46F9-BD79-ACC54A56EBD7}" destId="{1FD20194-CDDC-4857-8D33-0F8A3D80AF94}" srcOrd="0" destOrd="2" presId="urn:microsoft.com/office/officeart/2005/8/layout/list1"/>
    <dgm:cxn modelId="{0E24732E-10B4-4989-8C62-E9269175AE19}" type="presOf" srcId="{DC379A74-6BCC-4376-B0EB-1A5E72D64AA0}" destId="{1FD20194-CDDC-4857-8D33-0F8A3D80AF94}" srcOrd="0" destOrd="8" presId="urn:microsoft.com/office/officeart/2005/8/layout/list1"/>
    <dgm:cxn modelId="{A78F563E-A8B1-428D-84CF-4E1DBE24C1CB}" type="presOf" srcId="{AF7624D2-431D-4CB5-98EB-27124F1473C0}" destId="{1FD20194-CDDC-4857-8D33-0F8A3D80AF94}" srcOrd="0" destOrd="3" presId="urn:microsoft.com/office/officeart/2005/8/layout/list1"/>
    <dgm:cxn modelId="{B275A555-B17F-45C2-9630-D9DB27533138}" srcId="{1D6BBFCD-5F04-4023-91EF-4131EFB9F298}" destId="{AF7624D2-431D-4CB5-98EB-27124F1473C0}" srcOrd="3" destOrd="0" parTransId="{75A98E5D-7858-459B-8763-E8447F80CE3B}" sibTransId="{CD73F86C-BC67-44D6-92CE-B78C12EC1F72}"/>
    <dgm:cxn modelId="{5A434476-BCA0-4F34-8748-4C63EA036185}" type="presOf" srcId="{79BEBECE-125F-4006-B014-A97DEFBDC4BE}" destId="{1FD20194-CDDC-4857-8D33-0F8A3D80AF94}" srcOrd="0" destOrd="1" presId="urn:microsoft.com/office/officeart/2005/8/layout/list1"/>
    <dgm:cxn modelId="{DAD76A56-8FC1-489C-9B9A-FE0E6804AB53}" srcId="{1D6BBFCD-5F04-4023-91EF-4131EFB9F298}" destId="{E05B61FD-339C-46F9-BD79-ACC54A56EBD7}" srcOrd="2" destOrd="0" parTransId="{B4F9ACA9-406E-4210-97D3-A6F82B3F1CCB}" sibTransId="{9F5DFC6A-748C-46A8-BE48-1121CDD9D675}"/>
    <dgm:cxn modelId="{E65E3779-2437-4A58-8E09-CB924DAF3E44}" type="presOf" srcId="{4C3E0073-2C73-45F0-8E7A-D3CD351D033B}" destId="{1FD20194-CDDC-4857-8D33-0F8A3D80AF94}" srcOrd="0" destOrd="5" presId="urn:microsoft.com/office/officeart/2005/8/layout/list1"/>
    <dgm:cxn modelId="{04DB9287-9C03-4CB6-A638-A6156FE8861E}" srcId="{1D6BBFCD-5F04-4023-91EF-4131EFB9F298}" destId="{DC379A74-6BCC-4376-B0EB-1A5E72D64AA0}" srcOrd="8" destOrd="0" parTransId="{5464E3E5-BF10-424B-B450-612844E11C6E}" sibTransId="{2D35C135-457E-4450-8AEB-712A139D244A}"/>
    <dgm:cxn modelId="{14A3E19B-0F51-4465-8A4B-0A656BD1D531}" type="presOf" srcId="{1D6BBFCD-5F04-4023-91EF-4131EFB9F298}" destId="{B6346274-7384-4424-AD09-4CF19097561C}" srcOrd="0" destOrd="0" presId="urn:microsoft.com/office/officeart/2005/8/layout/list1"/>
    <dgm:cxn modelId="{700523A0-03C9-4801-BF42-B1277715E3D8}" type="presOf" srcId="{B9A79194-3DA9-40A7-B99A-06E4028C2B62}" destId="{1FD20194-CDDC-4857-8D33-0F8A3D80AF94}" srcOrd="0" destOrd="4" presId="urn:microsoft.com/office/officeart/2005/8/layout/list1"/>
    <dgm:cxn modelId="{D03BF1B0-C3F4-4CAA-951D-EA871378768A}" type="presOf" srcId="{E2CB5BF0-9431-449B-8ED2-1871086A43D4}" destId="{1FD20194-CDDC-4857-8D33-0F8A3D80AF94}" srcOrd="0" destOrd="0" presId="urn:microsoft.com/office/officeart/2005/8/layout/list1"/>
    <dgm:cxn modelId="{CD673FB6-A07A-4E36-8764-BEAD5444D11D}" srcId="{1D6BBFCD-5F04-4023-91EF-4131EFB9F298}" destId="{8D5C62CE-DC37-49D1-A791-10154F744645}" srcOrd="7" destOrd="0" parTransId="{6A27D20E-1126-4929-8FB1-04A519BAC008}" sibTransId="{A42915E7-02CD-4929-89AC-CD6EE326983C}"/>
    <dgm:cxn modelId="{45DB1EBD-4148-47E6-819D-E993364C7553}" srcId="{1D6BBFCD-5F04-4023-91EF-4131EFB9F298}" destId="{D3B00F2D-1182-4D8D-AF71-5BC83891A48F}" srcOrd="6" destOrd="0" parTransId="{FAE972C0-49EE-40EE-8227-7E3C64F2DB2B}" sibTransId="{B4D1778B-A04A-4A98-B5AF-F9219154D8E8}"/>
    <dgm:cxn modelId="{E76111BF-AE42-44D3-8BDA-7D11AEA37368}" type="presOf" srcId="{1D6BBFCD-5F04-4023-91EF-4131EFB9F298}" destId="{146CD1EA-4D00-4E6C-A4E3-506095489ADE}" srcOrd="1" destOrd="0" presId="urn:microsoft.com/office/officeart/2005/8/layout/list1"/>
    <dgm:cxn modelId="{ADAF21BF-B33E-481A-88BF-3FE1E56DFFB6}" type="presOf" srcId="{D3B00F2D-1182-4D8D-AF71-5BC83891A48F}" destId="{1FD20194-CDDC-4857-8D33-0F8A3D80AF94}" srcOrd="0" destOrd="6" presId="urn:microsoft.com/office/officeart/2005/8/layout/list1"/>
    <dgm:cxn modelId="{3C46E6D6-314F-48C8-8EFA-830E85048CA6}" srcId="{1D6BBFCD-5F04-4023-91EF-4131EFB9F298}" destId="{4C3E0073-2C73-45F0-8E7A-D3CD351D033B}" srcOrd="5" destOrd="0" parTransId="{43F42E7E-AA8F-4AAE-820A-8CE4815A0C7B}" sibTransId="{8CF74903-8033-4682-B86A-211E91F6C1AA}"/>
    <dgm:cxn modelId="{0429ACDE-969D-4E5D-A614-A205F67C1E8F}" srcId="{1D6BBFCD-5F04-4023-91EF-4131EFB9F298}" destId="{79BEBECE-125F-4006-B014-A97DEFBDC4BE}" srcOrd="1" destOrd="0" parTransId="{635C5965-2478-4629-863D-23B7AA97BEFF}" sibTransId="{EE1D9A32-D964-4A50-AB7C-D2A655A9B012}"/>
    <dgm:cxn modelId="{B63505E3-89EF-423E-9BA1-77AFC7F351A8}" srcId="{1D6BBFCD-5F04-4023-91EF-4131EFB9F298}" destId="{E2CB5BF0-9431-449B-8ED2-1871086A43D4}" srcOrd="0" destOrd="0" parTransId="{9FBDDD5D-7795-4C98-A63D-564E993E3400}" sibTransId="{6D66A2A0-D2C4-46E1-B260-866A982F1FEC}"/>
    <dgm:cxn modelId="{C429AFFC-37B3-4613-A792-721830E89056}" srcId="{35690171-FE0F-4E0F-8035-50BACCBCCC6F}" destId="{1D6BBFCD-5F04-4023-91EF-4131EFB9F298}" srcOrd="0" destOrd="0" parTransId="{1957BDE9-79BE-487A-8B88-9A9E2DCFA0B3}" sibTransId="{DCBB6921-5EFC-46A1-ABA8-DFA944B53486}"/>
    <dgm:cxn modelId="{660EB8FF-B794-4A57-966C-2523534DD7C6}" type="presOf" srcId="{8D5C62CE-DC37-49D1-A791-10154F744645}" destId="{1FD20194-CDDC-4857-8D33-0F8A3D80AF94}" srcOrd="0" destOrd="7" presId="urn:microsoft.com/office/officeart/2005/8/layout/list1"/>
    <dgm:cxn modelId="{55ACBF14-4A29-4F82-84C9-3F839B1DF3C5}" type="presParOf" srcId="{FDE4A3FA-6797-4641-87B9-8CDBFC573AF4}" destId="{3054BBEC-383A-4955-BE5A-02C66B4B290F}" srcOrd="0" destOrd="0" presId="urn:microsoft.com/office/officeart/2005/8/layout/list1"/>
    <dgm:cxn modelId="{22881EBE-445F-4D27-9410-CDB09867E0F3}" type="presParOf" srcId="{3054BBEC-383A-4955-BE5A-02C66B4B290F}" destId="{B6346274-7384-4424-AD09-4CF19097561C}" srcOrd="0" destOrd="0" presId="urn:microsoft.com/office/officeart/2005/8/layout/list1"/>
    <dgm:cxn modelId="{38898FAF-8AB2-481D-88A2-3048F4FE47CD}" type="presParOf" srcId="{3054BBEC-383A-4955-BE5A-02C66B4B290F}" destId="{146CD1EA-4D00-4E6C-A4E3-506095489ADE}" srcOrd="1" destOrd="0" presId="urn:microsoft.com/office/officeart/2005/8/layout/list1"/>
    <dgm:cxn modelId="{2D9DEBCC-D205-49FD-A084-E42A4308F379}" type="presParOf" srcId="{FDE4A3FA-6797-4641-87B9-8CDBFC573AF4}" destId="{99482067-6B71-4D09-8F2A-DEAD7A0E440D}" srcOrd="1" destOrd="0" presId="urn:microsoft.com/office/officeart/2005/8/layout/list1"/>
    <dgm:cxn modelId="{3943D0D5-6D17-49FE-B16A-0CA78E2012A0}" type="presParOf" srcId="{FDE4A3FA-6797-4641-87B9-8CDBFC573AF4}" destId="{1FD20194-CDDC-4857-8D33-0F8A3D80AF94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A46193-2F18-4656-88A2-42EADB56D6A2}">
      <dsp:nvSpPr>
        <dsp:cNvPr id="0" name=""/>
        <dsp:cNvSpPr/>
      </dsp:nvSpPr>
      <dsp:spPr>
        <a:xfrm rot="5400000">
          <a:off x="897420" y="1066361"/>
          <a:ext cx="1638904" cy="142584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rgbClr val="FF0000"/>
              </a:solidFill>
            </a:rPr>
            <a:t>BECOMING YOUR OWN</a:t>
          </a:r>
          <a:endParaRPr lang="en-US" sz="1200" kern="1200" dirty="0">
            <a:solidFill>
              <a:srgbClr val="FF0000"/>
            </a:solidFill>
          </a:endParaRPr>
        </a:p>
      </dsp:txBody>
      <dsp:txXfrm rot="-5400000">
        <a:off x="1226143" y="1215229"/>
        <a:ext cx="981457" cy="1128112"/>
      </dsp:txXfrm>
    </dsp:sp>
    <dsp:sp modelId="{456C5013-F77E-4959-8E4E-4A47EBCCB860}">
      <dsp:nvSpPr>
        <dsp:cNvPr id="0" name=""/>
        <dsp:cNvSpPr/>
      </dsp:nvSpPr>
      <dsp:spPr>
        <a:xfrm>
          <a:off x="4071039" y="1411514"/>
          <a:ext cx="1829017" cy="9833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CF356B-BDA2-4A6A-9256-A5B75BB1FF92}">
      <dsp:nvSpPr>
        <dsp:cNvPr id="0" name=""/>
        <dsp:cNvSpPr/>
      </dsp:nvSpPr>
      <dsp:spPr>
        <a:xfrm rot="5400000">
          <a:off x="2482435" y="1093551"/>
          <a:ext cx="1638904" cy="142584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 dirty="0"/>
        </a:p>
      </dsp:txBody>
      <dsp:txXfrm rot="-5400000">
        <a:off x="2811158" y="1242419"/>
        <a:ext cx="981457" cy="1128112"/>
      </dsp:txXfrm>
    </dsp:sp>
    <dsp:sp modelId="{C455D3EE-F6D6-462F-92A3-58A98D8C7F31}">
      <dsp:nvSpPr>
        <dsp:cNvPr id="0" name=""/>
        <dsp:cNvSpPr/>
      </dsp:nvSpPr>
      <dsp:spPr>
        <a:xfrm rot="5400000">
          <a:off x="1722488" y="2581365"/>
          <a:ext cx="1638904" cy="142584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rgbClr val="FF0000"/>
              </a:solidFill>
            </a:rPr>
            <a:t>FIRST RESPONDER</a:t>
          </a:r>
          <a:endParaRPr lang="en-US" sz="1200" kern="1200" dirty="0">
            <a:solidFill>
              <a:srgbClr val="FF0000"/>
            </a:solidFill>
          </a:endParaRPr>
        </a:p>
      </dsp:txBody>
      <dsp:txXfrm rot="-5400000">
        <a:off x="2051211" y="2730233"/>
        <a:ext cx="981457" cy="1128112"/>
      </dsp:txXfrm>
    </dsp:sp>
    <dsp:sp modelId="{979AC536-6124-4908-935F-EE3CDBB9DC3C}">
      <dsp:nvSpPr>
        <dsp:cNvPr id="0" name=""/>
        <dsp:cNvSpPr/>
      </dsp:nvSpPr>
      <dsp:spPr>
        <a:xfrm>
          <a:off x="0" y="2802617"/>
          <a:ext cx="1770017" cy="9833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C78412-E197-4A61-BC35-74F4F5B37A40}">
      <dsp:nvSpPr>
        <dsp:cNvPr id="0" name=""/>
        <dsp:cNvSpPr/>
      </dsp:nvSpPr>
      <dsp:spPr>
        <a:xfrm rot="5400000">
          <a:off x="3375929" y="2510351"/>
          <a:ext cx="1638904" cy="142584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3704652" y="2659219"/>
        <a:ext cx="981457" cy="11281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0D72C3-2002-4F99-B800-D4871FFBEE79}">
      <dsp:nvSpPr>
        <dsp:cNvPr id="0" name=""/>
        <dsp:cNvSpPr/>
      </dsp:nvSpPr>
      <dsp:spPr>
        <a:xfrm>
          <a:off x="432" y="293537"/>
          <a:ext cx="561684" cy="56168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5F52AF-182E-464B-B1FE-6FDEB5073A18}">
      <dsp:nvSpPr>
        <dsp:cNvPr id="0" name=""/>
        <dsp:cNvSpPr/>
      </dsp:nvSpPr>
      <dsp:spPr>
        <a:xfrm>
          <a:off x="118386" y="411491"/>
          <a:ext cx="325776" cy="32577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4237C2-2745-49A7-8C73-4A3A55836EAA}">
      <dsp:nvSpPr>
        <dsp:cNvPr id="0" name=""/>
        <dsp:cNvSpPr/>
      </dsp:nvSpPr>
      <dsp:spPr>
        <a:xfrm>
          <a:off x="682478" y="293537"/>
          <a:ext cx="1323970" cy="561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Travis County ESD #10</a:t>
          </a:r>
        </a:p>
      </dsp:txBody>
      <dsp:txXfrm>
        <a:off x="682478" y="293537"/>
        <a:ext cx="1323970" cy="561684"/>
      </dsp:txXfrm>
    </dsp:sp>
    <dsp:sp modelId="{DE1B929E-02F8-46DC-AB68-F2AFBF20B9E9}">
      <dsp:nvSpPr>
        <dsp:cNvPr id="0" name=""/>
        <dsp:cNvSpPr/>
      </dsp:nvSpPr>
      <dsp:spPr>
        <a:xfrm>
          <a:off x="2237140" y="293537"/>
          <a:ext cx="561684" cy="56168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E0097B-353E-45EC-B880-7F9D7BF3E3E9}">
      <dsp:nvSpPr>
        <dsp:cNvPr id="0" name=""/>
        <dsp:cNvSpPr/>
      </dsp:nvSpPr>
      <dsp:spPr>
        <a:xfrm>
          <a:off x="2355094" y="411491"/>
          <a:ext cx="325776" cy="32577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0A4640-989E-443E-B538-1844DE93933A}">
      <dsp:nvSpPr>
        <dsp:cNvPr id="0" name=""/>
        <dsp:cNvSpPr/>
      </dsp:nvSpPr>
      <dsp:spPr>
        <a:xfrm>
          <a:off x="2919185" y="293537"/>
          <a:ext cx="1323970" cy="561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10 Square Miles</a:t>
          </a:r>
        </a:p>
      </dsp:txBody>
      <dsp:txXfrm>
        <a:off x="2919185" y="293537"/>
        <a:ext cx="1323970" cy="561684"/>
      </dsp:txXfrm>
    </dsp:sp>
    <dsp:sp modelId="{992226A9-7342-40FD-AF21-20EEBF089D3E}">
      <dsp:nvSpPr>
        <dsp:cNvPr id="0" name=""/>
        <dsp:cNvSpPr/>
      </dsp:nvSpPr>
      <dsp:spPr>
        <a:xfrm>
          <a:off x="432" y="1379491"/>
          <a:ext cx="561684" cy="56168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CA3156-B9A1-41DC-B9FA-280A336A89E6}">
      <dsp:nvSpPr>
        <dsp:cNvPr id="0" name=""/>
        <dsp:cNvSpPr/>
      </dsp:nvSpPr>
      <dsp:spPr>
        <a:xfrm>
          <a:off x="118386" y="1497445"/>
          <a:ext cx="325776" cy="32577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3A0404-C2E3-4940-B17F-FB1E16387CF4}">
      <dsp:nvSpPr>
        <dsp:cNvPr id="0" name=""/>
        <dsp:cNvSpPr/>
      </dsp:nvSpPr>
      <dsp:spPr>
        <a:xfrm>
          <a:off x="682478" y="1379491"/>
          <a:ext cx="1323970" cy="561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Service 8000 Residents</a:t>
          </a:r>
        </a:p>
        <a:p>
          <a:pPr marL="0" lvl="0" indent="0" algn="l" defTabSz="622300">
            <a:spcBef>
              <a:spcPct val="0"/>
            </a:spcBef>
            <a:spcAft>
              <a:spcPct val="35000"/>
            </a:spcAft>
            <a:buNone/>
          </a:pPr>
          <a:endParaRPr lang="en-US" sz="1100" kern="1200" dirty="0"/>
        </a:p>
      </dsp:txBody>
      <dsp:txXfrm>
        <a:off x="682478" y="1379491"/>
        <a:ext cx="1323970" cy="561684"/>
      </dsp:txXfrm>
    </dsp:sp>
    <dsp:sp modelId="{5E46083F-4BA5-4538-AA65-D47BE0F2268E}">
      <dsp:nvSpPr>
        <dsp:cNvPr id="0" name=""/>
        <dsp:cNvSpPr/>
      </dsp:nvSpPr>
      <dsp:spPr>
        <a:xfrm>
          <a:off x="2237140" y="1379491"/>
          <a:ext cx="561684" cy="56168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251ED8-9503-476E-A257-B0C6915D301C}">
      <dsp:nvSpPr>
        <dsp:cNvPr id="0" name=""/>
        <dsp:cNvSpPr/>
      </dsp:nvSpPr>
      <dsp:spPr>
        <a:xfrm>
          <a:off x="2355094" y="1497445"/>
          <a:ext cx="325776" cy="32577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D35604-2D93-4CED-97E3-A25A544350C7}">
      <dsp:nvSpPr>
        <dsp:cNvPr id="0" name=""/>
        <dsp:cNvSpPr/>
      </dsp:nvSpPr>
      <dsp:spPr>
        <a:xfrm>
          <a:off x="2919185" y="1379491"/>
          <a:ext cx="1323970" cy="561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600 Calls / Year</a:t>
          </a:r>
        </a:p>
      </dsp:txBody>
      <dsp:txXfrm>
        <a:off x="2919185" y="1379491"/>
        <a:ext cx="1323970" cy="561684"/>
      </dsp:txXfrm>
    </dsp:sp>
    <dsp:sp modelId="{03263B24-87D2-41FC-90C4-C2FD046A8CF2}">
      <dsp:nvSpPr>
        <dsp:cNvPr id="0" name=""/>
        <dsp:cNvSpPr/>
      </dsp:nvSpPr>
      <dsp:spPr>
        <a:xfrm>
          <a:off x="432" y="2465446"/>
          <a:ext cx="561684" cy="56168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4F8226-2A71-43BE-A88E-726EDF649030}">
      <dsp:nvSpPr>
        <dsp:cNvPr id="0" name=""/>
        <dsp:cNvSpPr/>
      </dsp:nvSpPr>
      <dsp:spPr>
        <a:xfrm>
          <a:off x="118386" y="2583399"/>
          <a:ext cx="325776" cy="32577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340F38-A354-4746-8AC0-E3FE54452F08}">
      <dsp:nvSpPr>
        <dsp:cNvPr id="0" name=""/>
        <dsp:cNvSpPr/>
      </dsp:nvSpPr>
      <dsp:spPr>
        <a:xfrm>
          <a:off x="682478" y="2465446"/>
          <a:ext cx="1323970" cy="561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Various Call Types</a:t>
          </a:r>
        </a:p>
      </dsp:txBody>
      <dsp:txXfrm>
        <a:off x="682478" y="2465446"/>
        <a:ext cx="1323970" cy="561684"/>
      </dsp:txXfrm>
    </dsp:sp>
    <dsp:sp modelId="{C24FDC4F-7438-42E0-B9F5-944AB0FEBEA4}">
      <dsp:nvSpPr>
        <dsp:cNvPr id="0" name=""/>
        <dsp:cNvSpPr/>
      </dsp:nvSpPr>
      <dsp:spPr>
        <a:xfrm>
          <a:off x="2237140" y="2465446"/>
          <a:ext cx="561684" cy="56168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6F6DBC-64A3-44F5-8D8B-AECAF573B4F4}">
      <dsp:nvSpPr>
        <dsp:cNvPr id="0" name=""/>
        <dsp:cNvSpPr/>
      </dsp:nvSpPr>
      <dsp:spPr>
        <a:xfrm>
          <a:off x="2355094" y="2583399"/>
          <a:ext cx="325776" cy="325776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FA3403-A4E5-4B12-8000-4D881954FAB1}">
      <dsp:nvSpPr>
        <dsp:cNvPr id="0" name=""/>
        <dsp:cNvSpPr/>
      </dsp:nvSpPr>
      <dsp:spPr>
        <a:xfrm>
          <a:off x="2919185" y="2465446"/>
          <a:ext cx="1323970" cy="561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400" kern="1200" dirty="0"/>
            <a:t>4.5 Minute</a:t>
          </a:r>
        </a:p>
        <a:p>
          <a:pPr marL="0" lvl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Response Time</a:t>
          </a:r>
        </a:p>
      </dsp:txBody>
      <dsp:txXfrm>
        <a:off x="2919185" y="2465446"/>
        <a:ext cx="1323970" cy="56168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051442-260B-40F5-B1F8-45919255BCFC}">
      <dsp:nvSpPr>
        <dsp:cNvPr id="0" name=""/>
        <dsp:cNvSpPr/>
      </dsp:nvSpPr>
      <dsp:spPr>
        <a:xfrm>
          <a:off x="71928" y="346592"/>
          <a:ext cx="726232" cy="72623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980409-E460-4561-85C0-B296142AE796}">
      <dsp:nvSpPr>
        <dsp:cNvPr id="0" name=""/>
        <dsp:cNvSpPr/>
      </dsp:nvSpPr>
      <dsp:spPr>
        <a:xfrm>
          <a:off x="224436" y="499101"/>
          <a:ext cx="421214" cy="42121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FF747C-A7BC-4BBD-B6AF-0D13A3E9659D}">
      <dsp:nvSpPr>
        <dsp:cNvPr id="0" name=""/>
        <dsp:cNvSpPr/>
      </dsp:nvSpPr>
      <dsp:spPr>
        <a:xfrm>
          <a:off x="953782" y="346592"/>
          <a:ext cx="1711834" cy="7262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Build kits before the season</a:t>
          </a:r>
        </a:p>
      </dsp:txBody>
      <dsp:txXfrm>
        <a:off x="953782" y="346592"/>
        <a:ext cx="1711834" cy="726232"/>
      </dsp:txXfrm>
    </dsp:sp>
    <dsp:sp modelId="{D3322586-C2E4-453A-BFEE-25538DE966A7}">
      <dsp:nvSpPr>
        <dsp:cNvPr id="0" name=""/>
        <dsp:cNvSpPr/>
      </dsp:nvSpPr>
      <dsp:spPr>
        <a:xfrm>
          <a:off x="2963890" y="346592"/>
          <a:ext cx="726232" cy="72623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5F534B-E94F-4CA9-AB4D-4660AE192B91}">
      <dsp:nvSpPr>
        <dsp:cNvPr id="0" name=""/>
        <dsp:cNvSpPr/>
      </dsp:nvSpPr>
      <dsp:spPr>
        <a:xfrm>
          <a:off x="3116399" y="499101"/>
          <a:ext cx="421214" cy="42121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56150C-300D-420D-B739-9D91794EEDC4}">
      <dsp:nvSpPr>
        <dsp:cNvPr id="0" name=""/>
        <dsp:cNvSpPr/>
      </dsp:nvSpPr>
      <dsp:spPr>
        <a:xfrm>
          <a:off x="3845744" y="346592"/>
          <a:ext cx="1711834" cy="7262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Build kits for both sheltering and evacuating</a:t>
          </a:r>
        </a:p>
      </dsp:txBody>
      <dsp:txXfrm>
        <a:off x="3845744" y="346592"/>
        <a:ext cx="1711834" cy="726232"/>
      </dsp:txXfrm>
    </dsp:sp>
    <dsp:sp modelId="{8EDA6528-EA28-4A43-A294-90A81AD41106}">
      <dsp:nvSpPr>
        <dsp:cNvPr id="0" name=""/>
        <dsp:cNvSpPr/>
      </dsp:nvSpPr>
      <dsp:spPr>
        <a:xfrm>
          <a:off x="71928" y="1812552"/>
          <a:ext cx="726232" cy="72623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32BCA4-6630-454F-B25D-4912FA96478A}">
      <dsp:nvSpPr>
        <dsp:cNvPr id="0" name=""/>
        <dsp:cNvSpPr/>
      </dsp:nvSpPr>
      <dsp:spPr>
        <a:xfrm>
          <a:off x="224436" y="1965061"/>
          <a:ext cx="421214" cy="42121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B990EE-F790-4E15-B9E6-F11EB64649BB}">
      <dsp:nvSpPr>
        <dsp:cNvPr id="0" name=""/>
        <dsp:cNvSpPr/>
      </dsp:nvSpPr>
      <dsp:spPr>
        <a:xfrm>
          <a:off x="953782" y="1812552"/>
          <a:ext cx="1711834" cy="7262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Ensure kits are season appropriate</a:t>
          </a:r>
        </a:p>
      </dsp:txBody>
      <dsp:txXfrm>
        <a:off x="953782" y="1812552"/>
        <a:ext cx="1711834" cy="726232"/>
      </dsp:txXfrm>
    </dsp:sp>
    <dsp:sp modelId="{2BBE0D11-4D0B-4164-A70D-5F96D65C92AD}">
      <dsp:nvSpPr>
        <dsp:cNvPr id="0" name=""/>
        <dsp:cNvSpPr/>
      </dsp:nvSpPr>
      <dsp:spPr>
        <a:xfrm>
          <a:off x="2963890" y="1812552"/>
          <a:ext cx="726232" cy="72623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662F8D-98D5-48D3-9461-711E847D1CBC}">
      <dsp:nvSpPr>
        <dsp:cNvPr id="0" name=""/>
        <dsp:cNvSpPr/>
      </dsp:nvSpPr>
      <dsp:spPr>
        <a:xfrm>
          <a:off x="3116399" y="1965061"/>
          <a:ext cx="421214" cy="42121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C37EA3-8A06-4862-83A9-2BF5759912FF}">
      <dsp:nvSpPr>
        <dsp:cNvPr id="0" name=""/>
        <dsp:cNvSpPr/>
      </dsp:nvSpPr>
      <dsp:spPr>
        <a:xfrm>
          <a:off x="3845744" y="1812552"/>
          <a:ext cx="1711834" cy="7262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Have a pre-made list for quick packing during evacuations</a:t>
          </a:r>
        </a:p>
      </dsp:txBody>
      <dsp:txXfrm>
        <a:off x="3845744" y="1812552"/>
        <a:ext cx="1711834" cy="726232"/>
      </dsp:txXfrm>
    </dsp:sp>
    <dsp:sp modelId="{3CF21604-08CD-4A15-AF0F-8821E270BAE9}">
      <dsp:nvSpPr>
        <dsp:cNvPr id="0" name=""/>
        <dsp:cNvSpPr/>
      </dsp:nvSpPr>
      <dsp:spPr>
        <a:xfrm>
          <a:off x="71928" y="3278512"/>
          <a:ext cx="726232" cy="72623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92BBE6-EB31-4BF9-9087-AAEF08D2C9EF}">
      <dsp:nvSpPr>
        <dsp:cNvPr id="0" name=""/>
        <dsp:cNvSpPr/>
      </dsp:nvSpPr>
      <dsp:spPr>
        <a:xfrm>
          <a:off x="224436" y="3431021"/>
          <a:ext cx="421214" cy="42121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DB03CA-60D8-4AD9-90AB-CEB946F5CF0B}">
      <dsp:nvSpPr>
        <dsp:cNvPr id="0" name=""/>
        <dsp:cNvSpPr/>
      </dsp:nvSpPr>
      <dsp:spPr>
        <a:xfrm>
          <a:off x="953782" y="3278512"/>
          <a:ext cx="1711834" cy="7262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Tailor to your family’s needs</a:t>
          </a:r>
        </a:p>
      </dsp:txBody>
      <dsp:txXfrm>
        <a:off x="953782" y="3278512"/>
        <a:ext cx="1711834" cy="726232"/>
      </dsp:txXfrm>
    </dsp:sp>
    <dsp:sp modelId="{702775AD-ECBA-4AB0-B900-9C8C5232E022}">
      <dsp:nvSpPr>
        <dsp:cNvPr id="0" name=""/>
        <dsp:cNvSpPr/>
      </dsp:nvSpPr>
      <dsp:spPr>
        <a:xfrm>
          <a:off x="2963890" y="3278512"/>
          <a:ext cx="726232" cy="72623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4A80F2-1427-4BC3-BFFF-7E82D06AA8C1}">
      <dsp:nvSpPr>
        <dsp:cNvPr id="0" name=""/>
        <dsp:cNvSpPr/>
      </dsp:nvSpPr>
      <dsp:spPr>
        <a:xfrm>
          <a:off x="3116399" y="3431021"/>
          <a:ext cx="421214" cy="421214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F59829-AC2D-4E2E-8085-816B13BE9898}">
      <dsp:nvSpPr>
        <dsp:cNvPr id="0" name=""/>
        <dsp:cNvSpPr/>
      </dsp:nvSpPr>
      <dsp:spPr>
        <a:xfrm>
          <a:off x="3845744" y="3278512"/>
          <a:ext cx="1711834" cy="7262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Inspect kits every 6 months and replace items as needed</a:t>
          </a:r>
        </a:p>
      </dsp:txBody>
      <dsp:txXfrm>
        <a:off x="3845744" y="3278512"/>
        <a:ext cx="1711834" cy="72623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D20194-CDDC-4857-8D33-0F8A3D80AF94}">
      <dsp:nvSpPr>
        <dsp:cNvPr id="0" name=""/>
        <dsp:cNvSpPr/>
      </dsp:nvSpPr>
      <dsp:spPr>
        <a:xfrm>
          <a:off x="0" y="224423"/>
          <a:ext cx="10506456" cy="20065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5418" tIns="270764" rIns="815418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WarnCentralTexas.org – must register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STEAR – State of Texas Emergency Assistance Registry – must register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Accessible Hazard Alert System (AHAS) – deaf, blind, hard of hearing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KLBJ 590 AM / 99.7 FM Broadcast EAS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FEMA - Integrated Public Alert &amp; Warning System (IPAWS)</a:t>
          </a:r>
        </a:p>
      </dsp:txBody>
      <dsp:txXfrm>
        <a:off x="0" y="224423"/>
        <a:ext cx="10506456" cy="2006550"/>
      </dsp:txXfrm>
    </dsp:sp>
    <dsp:sp modelId="{146CD1EA-4D00-4E6C-A4E3-506095489ADE}">
      <dsp:nvSpPr>
        <dsp:cNvPr id="0" name=""/>
        <dsp:cNvSpPr/>
      </dsp:nvSpPr>
      <dsp:spPr>
        <a:xfrm>
          <a:off x="525322" y="32543"/>
          <a:ext cx="7354519" cy="383760"/>
        </a:xfrm>
        <a:prstGeom prst="roundRect">
          <a:avLst/>
        </a:prstGeom>
        <a:solidFill>
          <a:schemeClr val="accent1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7983" tIns="0" rIns="277983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800" b="0" kern="1200" dirty="0"/>
            <a:t>Public Alerting Systems</a:t>
          </a:r>
        </a:p>
      </dsp:txBody>
      <dsp:txXfrm>
        <a:off x="544056" y="51277"/>
        <a:ext cx="7317051" cy="346292"/>
      </dsp:txXfrm>
    </dsp:sp>
    <dsp:sp modelId="{709E2432-25FE-4649-B4AE-747A3A163761}">
      <dsp:nvSpPr>
        <dsp:cNvPr id="0" name=""/>
        <dsp:cNvSpPr/>
      </dsp:nvSpPr>
      <dsp:spPr>
        <a:xfrm>
          <a:off x="0" y="2493053"/>
          <a:ext cx="10506456" cy="13513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5418" tIns="270764" rIns="815418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FEMA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National: 		Ready.gov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City of Austin: 	</a:t>
          </a:r>
          <a:r>
            <a:rPr lang="en-US" sz="2000" kern="1200" dirty="0" err="1"/>
            <a:t>ReadyCentralTexas</a:t>
          </a:r>
          <a:endParaRPr lang="en-US" sz="2000" kern="1200" dirty="0"/>
        </a:p>
      </dsp:txBody>
      <dsp:txXfrm>
        <a:off x="0" y="2493053"/>
        <a:ext cx="10506456" cy="1351350"/>
      </dsp:txXfrm>
    </dsp:sp>
    <dsp:sp modelId="{F61270E2-71D9-452F-946B-75EB0B461F68}">
      <dsp:nvSpPr>
        <dsp:cNvPr id="0" name=""/>
        <dsp:cNvSpPr/>
      </dsp:nvSpPr>
      <dsp:spPr>
        <a:xfrm>
          <a:off x="525322" y="2301173"/>
          <a:ext cx="7354519" cy="383760"/>
        </a:xfrm>
        <a:prstGeom prst="roundRect">
          <a:avLst/>
        </a:prstGeom>
        <a:solidFill>
          <a:schemeClr val="accent1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7983" tIns="0" rIns="277983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800" b="0" kern="1200" dirty="0"/>
            <a:t>Mobile Apps</a:t>
          </a:r>
        </a:p>
      </dsp:txBody>
      <dsp:txXfrm>
        <a:off x="544056" y="2319907"/>
        <a:ext cx="7317051" cy="34629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D20194-CDDC-4857-8D33-0F8A3D80AF94}">
      <dsp:nvSpPr>
        <dsp:cNvPr id="0" name=""/>
        <dsp:cNvSpPr/>
      </dsp:nvSpPr>
      <dsp:spPr>
        <a:xfrm>
          <a:off x="0" y="242154"/>
          <a:ext cx="10506456" cy="362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5418" tIns="333248" rIns="815418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Facebook.com/</a:t>
          </a:r>
          <a:r>
            <a:rPr lang="en-US" sz="2000" kern="1200" dirty="0" err="1"/>
            <a:t>TravisCoEmergencyServices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211texas.org – emergency updates &amp; health and human services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ATXfloods.com – flood map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tfswildfires.com –  wildfire map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Watch Duty - wildfire tracking app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Drivetexas.org – road closure map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800" kern="1200" dirty="0"/>
        </a:p>
      </dsp:txBody>
      <dsp:txXfrm>
        <a:off x="0" y="242154"/>
        <a:ext cx="10506456" cy="3628800"/>
      </dsp:txXfrm>
    </dsp:sp>
    <dsp:sp modelId="{146CD1EA-4D00-4E6C-A4E3-506095489ADE}">
      <dsp:nvSpPr>
        <dsp:cNvPr id="0" name=""/>
        <dsp:cNvSpPr/>
      </dsp:nvSpPr>
      <dsp:spPr>
        <a:xfrm>
          <a:off x="525322" y="5993"/>
          <a:ext cx="7354519" cy="472320"/>
        </a:xfrm>
        <a:prstGeom prst="roundRect">
          <a:avLst/>
        </a:prstGeom>
        <a:solidFill>
          <a:schemeClr val="accent1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7983" tIns="0" rIns="277983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b="0" kern="1200" dirty="0"/>
            <a:t>Media</a:t>
          </a:r>
        </a:p>
      </dsp:txBody>
      <dsp:txXfrm>
        <a:off x="548379" y="29050"/>
        <a:ext cx="7308405" cy="4262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0620B8C-8B91-441A-8BFA-9E5AE0FCC2E6}" type="datetimeFigureOut">
              <a:rPr lang="en-US" smtClean="0"/>
              <a:t>1/31/2025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617FE75-8C28-4091-9119-27E129686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059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17FE75-8C28-4091-9119-27E129686DB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949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17FE75-8C28-4091-9119-27E129686DB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998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17FE75-8C28-4091-9119-27E129686DB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312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1D3FE-68E6-9D3B-552C-C25B1257C5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EFA726-AD04-E435-9D19-57D8EBD271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143283-3690-9AB9-D88D-4FC96508A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1/31/2025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6CB222-FFE6-DFBE-9B12-DAD22BFCD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E1DAE-3095-F9F9-2F36-40E0FE27A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218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79E39-0AC8-7E20-7814-D41798FFD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6CFFE0-7710-BFAB-1216-EC1F588E8C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529C87-F826-7033-388B-BB98E3791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1/31/2025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C0EDCE-0361-CBB9-CB4B-A177BDC37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F282A4-B3FE-2710-8F8F-3F4B93FA8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466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5D5027-E5C9-DC1B-DB42-A9928CC546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E33401-E470-5D88-C415-26A4C9B04F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30A205-848B-6BEE-CAEB-3C9BB1C56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1/31/2025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E0AF9-71B6-50EA-1C5A-272B1C0EA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D18694-FB11-337A-2BD7-F42784E60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571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3BD6E-F56B-0CF3-7A3C-3C76D49BE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F31D76-63AE-77BF-AB9D-509EB07BA5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85055A-942B-7210-F329-ED5BABCD4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1/31/2025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351F0-B75A-8EAA-6737-EDBD547E6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8D4AF-938E-D278-7D6D-04D8D7FBA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985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220A1-2B1F-D486-2ECA-187908657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59837B-4488-D3AE-50B7-D2EC0B5B0D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3D74A3-7A1F-32F8-8A9C-3D3AC6222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1/31/2025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36EE7B-40F1-67CC-4017-73F45BE3D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A4C01-3F01-7C90-C0F3-24BC5C971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143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085EC-79D9-F3A2-B939-A43CD1FC7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033F29-5EB3-F4F5-6C16-960BCFD4BF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E5E7F0-A2C9-A3E6-8951-B427B8F75F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3144CE-2964-F8AF-C780-22CEBAB84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1/31/2025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C2C2A5-16D5-896B-E99F-F004C8AD3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7F951C-A7EC-1A8E-B1B7-94503111F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886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B2CD4-B18D-2B17-88CA-B61821AE7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EE5C99-34BE-FA35-8982-212EE1E3FB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8DCC2A-F381-E54C-8967-0AFB4E8F35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E77E3F-E744-F67F-D796-D7B45A515C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8D4D65-0DF2-82AD-A985-85D47AB056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287369-DBAA-8D01-6F78-CC7FF7926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1/31/2025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4927DE-A3EA-9ED4-8A16-9FEDDE490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4D965D-2308-05D6-D2AD-A27BC3F5F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24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FC69D-C436-5515-664C-D852C4EFA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0D40C3-99B5-80A3-CF1E-54257C7E4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1/31/2025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98E0FD-A6DD-09A1-3970-DAC65A71C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D9F2DA-D156-2AE3-57DB-7439886D5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247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E0A292-E616-F88F-2C30-2B5D3997F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1/31/2025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A29B23-068A-8960-7BDC-2F80F4C39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8CAF96-B564-7CC6-F71B-8FA128722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784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76662-6B78-9FE6-D57C-D2F66966E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5EE562-1437-58BF-ACEB-CB8B337806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029D93-E64F-B93F-F9CC-2F23B0D2DC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D9C464-E200-41B0-90A6-293421511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1/31/2025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789BEE-2826-FAB7-2A6C-1B0CBF563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014F0F-7C4A-8265-1ABB-2266C4D24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671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2ED9E-C5E7-FE5B-8D07-4A088ECE5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1F3592-24AD-DD43-4A09-467D759DC1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537D23-83D9-9270-2A97-53CDFAD9A2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E3FC4B-1C84-8C82-A347-4873A4479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1/31/2025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042658-0F25-51B6-6AC4-5F527478E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610F9C-6167-F1A6-CB39-488EDAF23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746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0301F8-7E88-9DE6-1872-4EEEE00C0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DFC4D3-49CE-CA03-3AAF-87D172C43D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CE53B8-5BB6-ECDA-3181-84E7CAEB57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1/31/2025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B26863-D735-8815-7F96-CF9B6796B1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E145E7-F0D8-A856-6254-E96399E12E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04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87hAnxuh1g8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ENdY2j2xlbI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FEF085B8-A2C0-4A6F-B663-CCC56F3CD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13">
            <a:extLst>
              <a:ext uri="{FF2B5EF4-FFF2-40B4-BE49-F238E27FC236}">
                <a16:creationId xmlns:a16="http://schemas.microsoft.com/office/drawing/2014/main" id="{2658F6D6-96E0-421A-96D6-3DF404008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11">
            <a:extLst>
              <a:ext uri="{FF2B5EF4-FFF2-40B4-BE49-F238E27FC236}">
                <a16:creationId xmlns:a16="http://schemas.microsoft.com/office/drawing/2014/main" id="{3CF62545-93A0-4FD5-9B48-48DCA794C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F0F912-2B3F-66B5-DC4D-A45794002A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65125"/>
            <a:ext cx="10515600" cy="244338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DISASTER</a:t>
            </a:r>
            <a:b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PREPAREDNESS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77452F-37FB-6EDA-8B20-14C689B57C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5246" y="4346574"/>
            <a:ext cx="6455229" cy="1060677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1800" b="1" dirty="0"/>
              <a:t>Presented by CE-Bar Fire Department  </a:t>
            </a:r>
          </a:p>
          <a:p>
            <a:r>
              <a:rPr lang="en-US" sz="1800" b="1" dirty="0"/>
              <a:t>Travis County Emergency Services District #10</a:t>
            </a:r>
          </a:p>
          <a:p>
            <a:r>
              <a:rPr lang="en-US" sz="1800" b="1" dirty="0">
                <a:solidFill>
                  <a:srgbClr val="FF0000"/>
                </a:solidFill>
              </a:rPr>
              <a:t>[This is an editable template for Texas ESDs]</a:t>
            </a:r>
          </a:p>
        </p:txBody>
      </p:sp>
      <p:graphicFrame>
        <p:nvGraphicFramePr>
          <p:cNvPr id="22" name="TextBox 3">
            <a:extLst>
              <a:ext uri="{FF2B5EF4-FFF2-40B4-BE49-F238E27FC236}">
                <a16:creationId xmlns:a16="http://schemas.microsoft.com/office/drawing/2014/main" id="{DDD66F8F-9A77-9120-30AF-FEC69B8EAE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94555243"/>
              </p:ext>
            </p:extLst>
          </p:nvPr>
        </p:nvGraphicFramePr>
        <p:xfrm>
          <a:off x="6368143" y="1450749"/>
          <a:ext cx="5900057" cy="5197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206294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ack box with blue text on it&#10;&#10;Description automatically generated">
            <a:extLst>
              <a:ext uri="{FF2B5EF4-FFF2-40B4-BE49-F238E27FC236}">
                <a16:creationId xmlns:a16="http://schemas.microsoft.com/office/drawing/2014/main" id="{C9E1C794-CA8E-CD33-66FE-95CB6DD684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823" r="8191"/>
          <a:stretch/>
        </p:blipFill>
        <p:spPr>
          <a:xfrm rot="16200000">
            <a:off x="2667641" y="-2666359"/>
            <a:ext cx="6856718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2773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70D947B-8A1D-1A07-4973-D6505AB987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51381"/>
            <a:ext cx="10512552" cy="4066540"/>
          </a:xfrm>
        </p:spPr>
        <p:txBody>
          <a:bodyPr anchor="b">
            <a:normAutofit/>
          </a:bodyPr>
          <a:lstStyle/>
          <a:p>
            <a:pPr algn="l"/>
            <a:r>
              <a:rPr lang="en-US" sz="6600" b="1"/>
              <a:t>RECENT DISASTERS</a:t>
            </a:r>
          </a:p>
        </p:txBody>
      </p:sp>
      <p:sp>
        <p:nvSpPr>
          <p:cNvPr id="55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2505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" name="Rectangle 206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4" name="Picture 6" descr="Texas' Perfect Ice Storm of Denial: The Enormous Cost of Ignoring  Grid-Strengthening Recommendations : Risk &amp; Insurance">
            <a:extLst>
              <a:ext uri="{FF2B5EF4-FFF2-40B4-BE49-F238E27FC236}">
                <a16:creationId xmlns:a16="http://schemas.microsoft.com/office/drawing/2014/main" id="{448EA30E-88D5-E59C-B209-066EFFD077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C02F41-1CE6-384D-795B-CEF696D94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b="1" dirty="0">
                <a:solidFill>
                  <a:srgbClr val="FFFFFF"/>
                </a:solidFill>
              </a:rPr>
              <a:t>Winter Storms</a:t>
            </a:r>
          </a:p>
        </p:txBody>
      </p:sp>
    </p:spTree>
    <p:extLst>
      <p:ext uri="{BB962C8B-B14F-4D97-AF65-F5344CB8AC3E}">
        <p14:creationId xmlns:p14="http://schemas.microsoft.com/office/powerpoint/2010/main" val="26336716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77" name="Rectangle 2057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99C4B0-766E-0943-0AEC-F338494E9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325369"/>
            <a:ext cx="4563291" cy="1956841"/>
          </a:xfrm>
        </p:spPr>
        <p:txBody>
          <a:bodyPr anchor="b">
            <a:normAutofit/>
          </a:bodyPr>
          <a:lstStyle/>
          <a:p>
            <a:r>
              <a:rPr lang="en-US" sz="5400" b="1" dirty="0"/>
              <a:t>Winter Storms</a:t>
            </a:r>
          </a:p>
        </p:txBody>
      </p:sp>
      <p:sp>
        <p:nvSpPr>
          <p:cNvPr id="2057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DC3237-5BC0-6FE0-8F90-A326EEBBE7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dirty="0"/>
              <a:t>Hazards</a:t>
            </a:r>
          </a:p>
          <a:p>
            <a:pPr lvl="1"/>
            <a:r>
              <a:rPr lang="en-US" sz="2000" dirty="0"/>
              <a:t>Icy roads</a:t>
            </a:r>
          </a:p>
          <a:p>
            <a:pPr lvl="1"/>
            <a:r>
              <a:rPr lang="en-US" sz="2000" dirty="0"/>
              <a:t>Loss of power</a:t>
            </a:r>
          </a:p>
          <a:p>
            <a:pPr lvl="1"/>
            <a:r>
              <a:rPr lang="en-US" sz="2000" dirty="0"/>
              <a:t>Broken water pipes</a:t>
            </a:r>
          </a:p>
          <a:p>
            <a:pPr lvl="1"/>
            <a:r>
              <a:rPr lang="en-US" sz="2000" dirty="0"/>
              <a:t>Frigid temps / hypothermia</a:t>
            </a:r>
          </a:p>
          <a:p>
            <a:pPr lvl="1"/>
            <a:r>
              <a:rPr lang="en-US" sz="2000" dirty="0"/>
              <a:t>Lack of emergency services / access</a:t>
            </a:r>
          </a:p>
          <a:p>
            <a:pPr lvl="1"/>
            <a:r>
              <a:rPr lang="en-US" sz="2000" dirty="0"/>
              <a:t>Lack of retail / food services</a:t>
            </a:r>
          </a:p>
          <a:p>
            <a:pPr lvl="1"/>
            <a:r>
              <a:rPr lang="en-US" sz="2000" dirty="0"/>
              <a:t>Carbon monoxide poisoning</a:t>
            </a:r>
          </a:p>
          <a:p>
            <a:pPr lvl="1"/>
            <a:r>
              <a:rPr lang="en-US" sz="2000" dirty="0"/>
              <a:t>Residential fires</a:t>
            </a:r>
          </a:p>
        </p:txBody>
      </p:sp>
      <p:pic>
        <p:nvPicPr>
          <p:cNvPr id="5" name="Picture 4" descr="A stop sign with ice from it&#10;&#10;Description automatically generated">
            <a:extLst>
              <a:ext uri="{FF2B5EF4-FFF2-40B4-BE49-F238E27FC236}">
                <a16:creationId xmlns:a16="http://schemas.microsoft.com/office/drawing/2014/main" id="{E94CB552-A070-7EEC-F740-1DC0A8118F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40" r="13639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72396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439" name="Rectangle 18438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F1A8-BB68-DC65-C407-BCFD24D3D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US" b="1" dirty="0"/>
              <a:t>Winter Storms</a:t>
            </a:r>
          </a:p>
        </p:txBody>
      </p:sp>
      <p:sp>
        <p:nvSpPr>
          <p:cNvPr id="18441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5D6603-B27C-720E-6898-573301D7EC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278" y="2692909"/>
            <a:ext cx="4818888" cy="35478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400" dirty="0"/>
              <a:t>Preparation</a:t>
            </a:r>
          </a:p>
          <a:p>
            <a:pPr lvl="1"/>
            <a:r>
              <a:rPr lang="en-US" sz="1800" dirty="0"/>
              <a:t>Wrap pipes, drip faucets, shut off water</a:t>
            </a:r>
          </a:p>
          <a:p>
            <a:pPr lvl="1"/>
            <a:r>
              <a:rPr lang="en-US" sz="1800" dirty="0"/>
              <a:t>Water shut off tool </a:t>
            </a:r>
            <a:r>
              <a:rPr lang="en-US" sz="1800" i="1" dirty="0"/>
              <a:t>at the box!</a:t>
            </a:r>
          </a:p>
          <a:p>
            <a:pPr lvl="1"/>
            <a:r>
              <a:rPr lang="en-US" sz="1800" dirty="0"/>
              <a:t>Maintain generator – serviced, fuel, proper cords, output; Kill A Watt</a:t>
            </a:r>
          </a:p>
          <a:p>
            <a:pPr lvl="1"/>
            <a:r>
              <a:rPr lang="en-US" sz="1800" dirty="0"/>
              <a:t>Adequate blankets &amp; clothing</a:t>
            </a:r>
          </a:p>
          <a:p>
            <a:pPr lvl="1"/>
            <a:r>
              <a:rPr lang="en-US" sz="1800" dirty="0"/>
              <a:t>Stockpile firewood</a:t>
            </a:r>
          </a:p>
          <a:p>
            <a:pPr lvl="1"/>
            <a:r>
              <a:rPr lang="en-US" sz="1800" dirty="0"/>
              <a:t>Emergency kits</a:t>
            </a:r>
          </a:p>
          <a:p>
            <a:pPr lvl="1"/>
            <a:r>
              <a:rPr lang="en-US" sz="1800" dirty="0"/>
              <a:t>Tire chains</a:t>
            </a:r>
          </a:p>
          <a:p>
            <a:pPr lvl="1"/>
            <a:r>
              <a:rPr lang="en-US" sz="1800" dirty="0"/>
              <a:t>Salt / sand entrances</a:t>
            </a:r>
          </a:p>
        </p:txBody>
      </p:sp>
      <p:pic>
        <p:nvPicPr>
          <p:cNvPr id="18434" name="Picture 2" descr="Winterize Your Pipes - Golden Hills Community Services District">
            <a:extLst>
              <a:ext uri="{FF2B5EF4-FFF2-40B4-BE49-F238E27FC236}">
                <a16:creationId xmlns:a16="http://schemas.microsoft.com/office/drawing/2014/main" id="{B758A4B3-8D73-4A11-830B-A83324453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9048" y="1384522"/>
            <a:ext cx="5458968" cy="408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13324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486" name="Rectangle 19485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458" name="Picture 2" descr="Winter Weather | READY IOWA">
            <a:extLst>
              <a:ext uri="{FF2B5EF4-FFF2-40B4-BE49-F238E27FC236}">
                <a16:creationId xmlns:a16="http://schemas.microsoft.com/office/drawing/2014/main" id="{49BC0320-6DE4-CA41-1263-9A737C53F5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23298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88" name="Rectangle 19487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A6C135-C0CC-C1F8-5C97-AC45E6C6E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981774"/>
            <a:ext cx="4102935" cy="1124712"/>
          </a:xfrm>
        </p:spPr>
        <p:txBody>
          <a:bodyPr anchor="b">
            <a:noAutofit/>
          </a:bodyPr>
          <a:lstStyle/>
          <a:p>
            <a:r>
              <a:rPr lang="en-US" b="1"/>
              <a:t>Winter Storms</a:t>
            </a:r>
            <a:endParaRPr lang="en-US" b="1" dirty="0"/>
          </a:p>
        </p:txBody>
      </p:sp>
      <p:sp>
        <p:nvSpPr>
          <p:cNvPr id="19490" name="Rectangle 19489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492" name="Rectangle 19491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71FFB4-98F3-9AB8-1AEB-FE3A7E9D7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885059"/>
            <a:ext cx="6813477" cy="320725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dirty="0"/>
              <a:t>During the Event</a:t>
            </a:r>
          </a:p>
          <a:p>
            <a:pPr lvl="1"/>
            <a:r>
              <a:rPr lang="en-US" sz="2000" dirty="0"/>
              <a:t>Avoid driving if possible</a:t>
            </a:r>
          </a:p>
          <a:p>
            <a:pPr lvl="1"/>
            <a:r>
              <a:rPr lang="en-US" sz="2000" dirty="0"/>
              <a:t>Travel during day. Have emergency kit in vehicle.</a:t>
            </a:r>
          </a:p>
          <a:p>
            <a:pPr lvl="1"/>
            <a:r>
              <a:rPr lang="en-US" sz="2000" dirty="0"/>
              <a:t>Notify emergency contacts before departing</a:t>
            </a:r>
          </a:p>
          <a:p>
            <a:pPr lvl="1"/>
            <a:r>
              <a:rPr lang="en-US" sz="2000" dirty="0"/>
              <a:t>Inventory emergency supplies</a:t>
            </a:r>
          </a:p>
          <a:p>
            <a:pPr lvl="1"/>
            <a:r>
              <a:rPr lang="en-US" sz="2000" dirty="0"/>
              <a:t>Prevent carbon monoxide poisoning!</a:t>
            </a:r>
          </a:p>
          <a:p>
            <a:pPr lvl="1"/>
            <a:r>
              <a:rPr lang="en-US" sz="2000" dirty="0"/>
              <a:t>Fire extinguishers</a:t>
            </a:r>
          </a:p>
        </p:txBody>
      </p:sp>
    </p:spTree>
    <p:extLst>
      <p:ext uri="{BB962C8B-B14F-4D97-AF65-F5344CB8AC3E}">
        <p14:creationId xmlns:p14="http://schemas.microsoft.com/office/powerpoint/2010/main" val="7806246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Texas power outage map: Austin, Travis County, state">
            <a:extLst>
              <a:ext uri="{FF2B5EF4-FFF2-40B4-BE49-F238E27FC236}">
                <a16:creationId xmlns:a16="http://schemas.microsoft.com/office/drawing/2014/main" id="{F883D312-7755-B0D3-602C-F95BD054FE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9" r="13818" b="5742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1" name="Rectangle 308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4DDA76-3F07-F267-3A54-DCE9A65E8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857" y="87086"/>
            <a:ext cx="5389419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Power Outages</a:t>
            </a:r>
          </a:p>
        </p:txBody>
      </p:sp>
      <p:sp>
        <p:nvSpPr>
          <p:cNvPr id="3083" name="Rectangle 308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85" name="Rectangle 308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739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E56B1E-5BFC-2C52-7C8A-F36E7FEE7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 b="1"/>
              <a:t>Power Outages</a:t>
            </a:r>
          </a:p>
        </p:txBody>
      </p:sp>
      <p:sp>
        <p:nvSpPr>
          <p:cNvPr id="16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F5D123-DC96-93A8-2FBF-831A0392C7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000" dirty="0"/>
              <a:t>Hazards</a:t>
            </a:r>
          </a:p>
          <a:p>
            <a:pPr lvl="1"/>
            <a:r>
              <a:rPr lang="en-US" sz="2000" dirty="0"/>
              <a:t>Extreme temperatures</a:t>
            </a:r>
          </a:p>
          <a:p>
            <a:pPr lvl="1"/>
            <a:r>
              <a:rPr lang="en-US" sz="2000" dirty="0"/>
              <a:t>Lack of food, water, utilities, information</a:t>
            </a:r>
          </a:p>
          <a:p>
            <a:pPr lvl="1"/>
            <a:r>
              <a:rPr lang="en-US" sz="2000" dirty="0"/>
              <a:t>Carbon monoxide poisoning</a:t>
            </a:r>
          </a:p>
          <a:p>
            <a:pPr lvl="1"/>
            <a:r>
              <a:rPr lang="en-US" sz="2000" dirty="0"/>
              <a:t>Electrical fires when power turns back on</a:t>
            </a:r>
          </a:p>
          <a:p>
            <a:pPr lvl="1"/>
            <a:r>
              <a:rPr lang="en-US" sz="2000" dirty="0"/>
              <a:t>Traffic hazards</a:t>
            </a:r>
          </a:p>
          <a:p>
            <a:pPr lvl="1"/>
            <a:r>
              <a:rPr lang="en-US" sz="2000" dirty="0"/>
              <a:t>Chimney fires (winter)</a:t>
            </a:r>
          </a:p>
        </p:txBody>
      </p:sp>
      <p:pic>
        <p:nvPicPr>
          <p:cNvPr id="17" name="Picture 16" descr="Thermal power station">
            <a:extLst>
              <a:ext uri="{FF2B5EF4-FFF2-40B4-BE49-F238E27FC236}">
                <a16:creationId xmlns:a16="http://schemas.microsoft.com/office/drawing/2014/main" id="{CC38B70B-ED8B-1961-2CFE-50F48C8A67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12" r="18760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713181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43797E-5B98-B53B-81C2-7549D6DE8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en-US" sz="5400" b="1" dirty="0"/>
              <a:t>Power Outages</a:t>
            </a:r>
          </a:p>
        </p:txBody>
      </p:sp>
      <p:sp>
        <p:nvSpPr>
          <p:cNvPr id="45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F1A331-0EFE-3B20-C754-BFA49E4023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dirty="0"/>
              <a:t>Preparation</a:t>
            </a:r>
          </a:p>
          <a:p>
            <a:pPr lvl="1"/>
            <a:r>
              <a:rPr lang="en-US" sz="1800" dirty="0"/>
              <a:t>Emergency supplies kit</a:t>
            </a:r>
          </a:p>
          <a:p>
            <a:pPr lvl="1"/>
            <a:r>
              <a:rPr lang="en-US" sz="1800" dirty="0"/>
              <a:t>Generator</a:t>
            </a:r>
          </a:p>
          <a:p>
            <a:pPr lvl="2"/>
            <a:r>
              <a:rPr lang="en-US" sz="1800" dirty="0"/>
              <a:t>Transfer switch vs. direct supply</a:t>
            </a:r>
          </a:p>
          <a:p>
            <a:pPr lvl="2"/>
            <a:r>
              <a:rPr lang="en-US" sz="1800" dirty="0"/>
              <a:t>Maintenance</a:t>
            </a:r>
          </a:p>
          <a:p>
            <a:pPr lvl="2"/>
            <a:r>
              <a:rPr lang="en-US" sz="1800" dirty="0"/>
              <a:t>Stabilized fuel</a:t>
            </a:r>
          </a:p>
          <a:p>
            <a:pPr lvl="1"/>
            <a:r>
              <a:rPr lang="en-US" sz="1800" dirty="0"/>
              <a:t>Makeshift ice blocks</a:t>
            </a:r>
          </a:p>
          <a:p>
            <a:pPr lvl="1"/>
            <a:r>
              <a:rPr lang="en-US" sz="1800" dirty="0"/>
              <a:t>Season appropriate equipment</a:t>
            </a:r>
          </a:p>
          <a:p>
            <a:pPr lvl="2"/>
            <a:r>
              <a:rPr lang="en-US" sz="1800" dirty="0"/>
              <a:t>Winter – blankets, firewood, indoor space heaters</a:t>
            </a:r>
          </a:p>
          <a:p>
            <a:pPr lvl="2"/>
            <a:r>
              <a:rPr lang="en-US" sz="1800" dirty="0"/>
              <a:t>Summer – fans, portable a/c units</a:t>
            </a:r>
          </a:p>
          <a:p>
            <a:pPr lvl="1"/>
            <a:r>
              <a:rPr lang="en-US" sz="1800" dirty="0"/>
              <a:t>Chimney serviced and cleaned</a:t>
            </a:r>
          </a:p>
          <a:p>
            <a:pPr lvl="1"/>
            <a:r>
              <a:rPr lang="en-US" sz="1800" dirty="0"/>
              <a:t>Battery powered carbon monoxide detector</a:t>
            </a:r>
          </a:p>
        </p:txBody>
      </p:sp>
      <p:pic>
        <p:nvPicPr>
          <p:cNvPr id="15" name="Picture 14" descr="A hand holding a plastic bottle&#10;&#10;Description automatically generated">
            <a:extLst>
              <a:ext uri="{FF2B5EF4-FFF2-40B4-BE49-F238E27FC236}">
                <a16:creationId xmlns:a16="http://schemas.microsoft.com/office/drawing/2014/main" id="{C986A191-8E4D-063B-32CE-ED72F66D44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3" r="29590" b="2"/>
          <a:stretch/>
        </p:blipFill>
        <p:spPr>
          <a:xfrm rot="5400000">
            <a:off x="8155963" y="168319"/>
            <a:ext cx="3429969" cy="3751695"/>
          </a:xfrm>
          <a:prstGeom prst="rect">
            <a:avLst/>
          </a:prstGeom>
        </p:spPr>
      </p:pic>
      <p:pic>
        <p:nvPicPr>
          <p:cNvPr id="6" name="Picture 5" descr="A hand holding a glass jar with a coin inside&#10;&#10;Description automatically generated">
            <a:extLst>
              <a:ext uri="{FF2B5EF4-FFF2-40B4-BE49-F238E27FC236}">
                <a16:creationId xmlns:a16="http://schemas.microsoft.com/office/drawing/2014/main" id="{E3CD27F8-6323-8CA0-3C20-6F05E39940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302" b="18499"/>
          <a:stretch/>
        </p:blipFill>
        <p:spPr>
          <a:xfrm>
            <a:off x="7906457" y="4079193"/>
            <a:ext cx="3910694" cy="217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062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561" name="Rectangle 23560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64ECF6-A684-B15B-A15B-2BC30F34E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5400" b="1"/>
              <a:t>Power Outages</a:t>
            </a:r>
          </a:p>
        </p:txBody>
      </p:sp>
      <p:sp>
        <p:nvSpPr>
          <p:cNvPr id="23563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1F919-9B10-3CC3-422B-4385464881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dirty="0"/>
              <a:t>During the Event </a:t>
            </a:r>
          </a:p>
          <a:p>
            <a:pPr lvl="1"/>
            <a:r>
              <a:rPr lang="en-US" sz="2000" dirty="0"/>
              <a:t>Extend food supplies</a:t>
            </a:r>
          </a:p>
          <a:p>
            <a:pPr lvl="2"/>
            <a:r>
              <a:rPr lang="en-US" dirty="0"/>
              <a:t>Eat perishable food first</a:t>
            </a:r>
          </a:p>
          <a:p>
            <a:pPr lvl="2"/>
            <a:r>
              <a:rPr lang="en-US" dirty="0"/>
              <a:t>Closed fridge – 4 hours, full freezer – 48 hours, deep freezer – 72+</a:t>
            </a:r>
          </a:p>
          <a:p>
            <a:pPr lvl="2"/>
            <a:r>
              <a:rPr lang="en-US" dirty="0"/>
              <a:t>Rotating appliances (generator)</a:t>
            </a:r>
          </a:p>
          <a:p>
            <a:pPr lvl="1"/>
            <a:r>
              <a:rPr lang="en-US" sz="2000" dirty="0"/>
              <a:t>Prevent carbon monoxide poisoning </a:t>
            </a:r>
          </a:p>
          <a:p>
            <a:pPr lvl="2"/>
            <a:r>
              <a:rPr lang="en-US" dirty="0"/>
              <a:t>Use generators in well ventilated areas</a:t>
            </a:r>
          </a:p>
          <a:p>
            <a:pPr lvl="2"/>
            <a:r>
              <a:rPr lang="en-US" dirty="0"/>
              <a:t>Place CO detector in common area near where generator is </a:t>
            </a:r>
          </a:p>
          <a:p>
            <a:pPr lvl="1"/>
            <a:r>
              <a:rPr lang="en-US" sz="2000" dirty="0"/>
              <a:t>Decide when to stay and go based on safety, comfort, and health</a:t>
            </a:r>
          </a:p>
          <a:p>
            <a:pPr lvl="2"/>
            <a:endParaRPr lang="en-US" dirty="0"/>
          </a:p>
        </p:txBody>
      </p:sp>
      <p:pic>
        <p:nvPicPr>
          <p:cNvPr id="23556" name="Picture 4" descr="First Alert Co400 Battery Powered Carbon Monoxide Detector : Target">
            <a:extLst>
              <a:ext uri="{FF2B5EF4-FFF2-40B4-BE49-F238E27FC236}">
                <a16:creationId xmlns:a16="http://schemas.microsoft.com/office/drawing/2014/main" id="{2B608786-36A4-2E30-8803-CE339F1162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6" b="2"/>
          <a:stretch/>
        </p:blipFill>
        <p:spPr bwMode="auto">
          <a:xfrm>
            <a:off x="7675658" y="2093976"/>
            <a:ext cx="3941064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9754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693E09-EC2B-EDDE-9B62-6E21A6D31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 b="1" dirty="0"/>
              <a:t>Who We Are</a:t>
            </a:r>
          </a:p>
        </p:txBody>
      </p:sp>
      <p:sp>
        <p:nvSpPr>
          <p:cNvPr id="3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E4408E-E9B9-DA74-AB0E-11F1A223C1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0" r="19402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AECFBF1B-A120-6AD0-7563-7891561114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0123445"/>
              </p:ext>
            </p:extLst>
          </p:nvPr>
        </p:nvGraphicFramePr>
        <p:xfrm>
          <a:off x="640080" y="2872899"/>
          <a:ext cx="4243589" cy="3320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828428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5" name="Rectangle 22534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530" name="Picture 2" descr="Texas drought, heat wave affecting corn, sorghum">
            <a:extLst>
              <a:ext uri="{FF2B5EF4-FFF2-40B4-BE49-F238E27FC236}">
                <a16:creationId xmlns:a16="http://schemas.microsoft.com/office/drawing/2014/main" id="{F432FC5A-E3BB-88CD-DD77-179E1AD5DB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5342BFE-0958-BD59-469E-3DB18486DF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Extreme Heat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20840EF-DDC6-684C-730B-9D5D9E4DAC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7126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597" name="Rectangle 24596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2F1F90-56C5-0966-7D76-6C5C6BED0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5400" b="1" dirty="0"/>
              <a:t>Extreme Heat</a:t>
            </a:r>
          </a:p>
        </p:txBody>
      </p:sp>
      <p:sp>
        <p:nvSpPr>
          <p:cNvPr id="24598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18E2F-69AE-F14C-D57B-4361C0338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93976"/>
            <a:ext cx="6713552" cy="41191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dirty="0"/>
              <a:t>Hazards</a:t>
            </a:r>
          </a:p>
          <a:p>
            <a:pPr lvl="1"/>
            <a:r>
              <a:rPr lang="en-US" sz="2000" dirty="0"/>
              <a:t>Dehydration, heat exhaustion, heat stroke</a:t>
            </a:r>
          </a:p>
          <a:p>
            <a:pPr lvl="1"/>
            <a:r>
              <a:rPr lang="en-US" sz="2000" dirty="0"/>
              <a:t>Elderly and young populations at higher risk</a:t>
            </a:r>
          </a:p>
          <a:p>
            <a:pPr lvl="1"/>
            <a:r>
              <a:rPr lang="en-US" sz="2000" dirty="0"/>
              <a:t>Children or pets left in vehicles</a:t>
            </a:r>
          </a:p>
          <a:p>
            <a:pPr lvl="1"/>
            <a:r>
              <a:rPr lang="en-US" sz="2000" dirty="0"/>
              <a:t>Sunburn</a:t>
            </a:r>
          </a:p>
          <a:p>
            <a:pPr lvl="1"/>
            <a:r>
              <a:rPr lang="en-US" sz="2000" dirty="0"/>
              <a:t>Wildfire</a:t>
            </a:r>
          </a:p>
        </p:txBody>
      </p:sp>
      <p:pic>
        <p:nvPicPr>
          <p:cNvPr id="24578" name="Picture 2" descr="5,466,500+ Scorching Sun Stock Photos, Pictures &amp; Royalty-Free Images -  iStock | Hot sun, Scorching weather, Sunlight">
            <a:extLst>
              <a:ext uri="{FF2B5EF4-FFF2-40B4-BE49-F238E27FC236}">
                <a16:creationId xmlns:a16="http://schemas.microsoft.com/office/drawing/2014/main" id="{2B7F67F1-F513-748B-71E8-E80821AC55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79" b="-1"/>
          <a:stretch/>
        </p:blipFill>
        <p:spPr bwMode="auto">
          <a:xfrm>
            <a:off x="7675658" y="2093976"/>
            <a:ext cx="3941064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9104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BD3E82-E01D-007B-D2FF-7A7546A57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 dirty="0"/>
              <a:t>Extreme Heat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D28FA2-9516-F70D-3A93-DD69B9060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Preparation</a:t>
            </a:r>
          </a:p>
          <a:p>
            <a:pPr marL="457200" lvl="1" indent="0">
              <a:buNone/>
            </a:pPr>
            <a:r>
              <a:rPr lang="en-US" sz="2000" dirty="0"/>
              <a:t>Individual</a:t>
            </a:r>
          </a:p>
          <a:p>
            <a:pPr lvl="2"/>
            <a:r>
              <a:rPr lang="en-US" dirty="0"/>
              <a:t>Drink extra fluids (H2O) w/ electrolytes</a:t>
            </a:r>
          </a:p>
          <a:p>
            <a:pPr lvl="2"/>
            <a:r>
              <a:rPr lang="en-US" dirty="0"/>
              <a:t>Wear moisture wicking garments</a:t>
            </a:r>
          </a:p>
          <a:p>
            <a:pPr lvl="2"/>
            <a:r>
              <a:rPr lang="en-US" dirty="0"/>
              <a:t>Plan strenuous outdoor activities to avoid peak temperatures</a:t>
            </a:r>
          </a:p>
          <a:p>
            <a:pPr lvl="2"/>
            <a:r>
              <a:rPr lang="en-US" dirty="0"/>
              <a:t>Take frequent breaks when working outside</a:t>
            </a:r>
          </a:p>
          <a:p>
            <a:pPr lvl="2"/>
            <a:r>
              <a:rPr lang="en-US" dirty="0"/>
              <a:t>Know the signs of heat emergencies:</a:t>
            </a:r>
          </a:p>
          <a:p>
            <a:pPr lvl="2"/>
            <a:r>
              <a:rPr lang="en-US" dirty="0"/>
              <a:t>Heat exhaustion – sweating, cramping, weakness, dizziness, nausea, vomiting, headache</a:t>
            </a:r>
          </a:p>
          <a:p>
            <a:pPr lvl="2"/>
            <a:r>
              <a:rPr lang="en-US" dirty="0"/>
              <a:t>Heat stroke – high body temp, hot dry skin, headache, confusion</a:t>
            </a:r>
          </a:p>
          <a:p>
            <a:pPr marL="457200" lvl="1" indent="0">
              <a:buNone/>
            </a:pPr>
            <a:endParaRPr lang="en-US" sz="2000" dirty="0"/>
          </a:p>
          <a:p>
            <a:pPr marL="457200" lvl="1" indent="0">
              <a:buNone/>
            </a:pPr>
            <a:r>
              <a:rPr lang="en-US" sz="2000" dirty="0"/>
              <a:t>Home</a:t>
            </a:r>
          </a:p>
          <a:p>
            <a:pPr lvl="2"/>
            <a:r>
              <a:rPr lang="en-US" dirty="0"/>
              <a:t>Have A/C serviced before summer; clean/vacuum drain lines</a:t>
            </a:r>
          </a:p>
          <a:p>
            <a:pPr lvl="2"/>
            <a:r>
              <a:rPr lang="en-US" dirty="0"/>
              <a:t>Box fans if you have a power source</a:t>
            </a:r>
          </a:p>
          <a:p>
            <a:pPr lvl="2"/>
            <a:r>
              <a:rPr lang="en-US" dirty="0"/>
              <a:t>Screen material for open doors &amp; windows</a:t>
            </a:r>
          </a:p>
        </p:txBody>
      </p:sp>
    </p:spTree>
    <p:extLst>
      <p:ext uri="{BB962C8B-B14F-4D97-AF65-F5344CB8AC3E}">
        <p14:creationId xmlns:p14="http://schemas.microsoft.com/office/powerpoint/2010/main" val="32804747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C3A445-7DA9-2F6D-A55F-AFA94219E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sz="5400" b="1"/>
              <a:t>Extreme Heat</a:t>
            </a:r>
          </a:p>
        </p:txBody>
      </p:sp>
      <p:sp>
        <p:nvSpPr>
          <p:cNvPr id="8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7638C-F60E-815B-BB70-4099BFD668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589" y="2865391"/>
            <a:ext cx="6738693" cy="3719261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dirty="0"/>
              <a:t>During the Event</a:t>
            </a:r>
          </a:p>
          <a:p>
            <a:pPr marL="0" indent="0">
              <a:buNone/>
            </a:pPr>
            <a:r>
              <a:rPr lang="en-US" sz="2000" dirty="0"/>
              <a:t>Heat emergencies</a:t>
            </a:r>
          </a:p>
          <a:p>
            <a:pPr lvl="1"/>
            <a:r>
              <a:rPr lang="en-US" sz="2000" dirty="0"/>
              <a:t>Call for emergency services</a:t>
            </a:r>
          </a:p>
          <a:p>
            <a:pPr lvl="1"/>
            <a:r>
              <a:rPr lang="en-US" sz="2000" dirty="0"/>
              <a:t>Move person inside or to shaded area</a:t>
            </a:r>
          </a:p>
          <a:p>
            <a:pPr lvl="1"/>
            <a:r>
              <a:rPr lang="en-US" sz="2000" dirty="0"/>
              <a:t>Remove clothes and cool as best as possible</a:t>
            </a:r>
          </a:p>
          <a:p>
            <a:pPr lvl="1"/>
            <a:r>
              <a:rPr lang="en-US" sz="2000" dirty="0"/>
              <a:t>Cold water immersion is most effective treatment</a:t>
            </a:r>
          </a:p>
          <a:p>
            <a:pPr marL="0" indent="0">
              <a:buNone/>
            </a:pPr>
            <a:r>
              <a:rPr lang="en-US" sz="2000" dirty="0"/>
              <a:t>Home</a:t>
            </a:r>
          </a:p>
          <a:p>
            <a:pPr lvl="1"/>
            <a:r>
              <a:rPr lang="en-US" sz="2000" dirty="0"/>
              <a:t>Have a back-up plan if A/C malfunctions</a:t>
            </a:r>
          </a:p>
          <a:p>
            <a:pPr lvl="1"/>
            <a:r>
              <a:rPr lang="en-US" sz="2000" dirty="0"/>
              <a:t>Never leave people or pets in a closed vehicle</a:t>
            </a:r>
          </a:p>
          <a:p>
            <a:pPr lvl="1"/>
            <a:r>
              <a:rPr lang="en-US" sz="2000" dirty="0"/>
              <a:t>Cooling centers available</a:t>
            </a:r>
          </a:p>
        </p:txBody>
      </p:sp>
      <p:pic>
        <p:nvPicPr>
          <p:cNvPr id="5" name="Picture 4" descr="A poster with a person with a headache&#10;&#10;Description automatically generated with medium confidence">
            <a:extLst>
              <a:ext uri="{FF2B5EF4-FFF2-40B4-BE49-F238E27FC236}">
                <a16:creationId xmlns:a16="http://schemas.microsoft.com/office/drawing/2014/main" id="{408C3B0A-596C-AA43-1488-7D956A58A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5257" y="308549"/>
            <a:ext cx="6280860" cy="353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4735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Rectangle 1055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Power Lines May Have Ignited the Largest Wildfire in Texas History">
            <a:extLst>
              <a:ext uri="{FF2B5EF4-FFF2-40B4-BE49-F238E27FC236}">
                <a16:creationId xmlns:a16="http://schemas.microsoft.com/office/drawing/2014/main" id="{CE89657F-D087-8BDB-6B14-EF81357B96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7" b="9593"/>
          <a:stretch/>
        </p:blipFill>
        <p:spPr bwMode="auto">
          <a:xfrm>
            <a:off x="20" y="10"/>
            <a:ext cx="1219198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5A81E4-7B2D-C5A3-3EA4-EE6E19B4B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solidFill>
                  <a:srgbClr val="FFFFFF"/>
                </a:solidFill>
              </a:rPr>
              <a:t>Wildfire</a:t>
            </a:r>
          </a:p>
        </p:txBody>
      </p:sp>
    </p:spTree>
    <p:extLst>
      <p:ext uri="{BB962C8B-B14F-4D97-AF65-F5344CB8AC3E}">
        <p14:creationId xmlns:p14="http://schemas.microsoft.com/office/powerpoint/2010/main" val="13224826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614" name="Rectangle 25613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70C2F5-EE09-3CD5-5177-91484DE9E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 dirty="0"/>
              <a:t>Wildfire</a:t>
            </a:r>
          </a:p>
        </p:txBody>
      </p:sp>
      <p:sp>
        <p:nvSpPr>
          <p:cNvPr id="2561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BEF7CD-1411-4CE4-EB0E-CCE01B2FFE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Texas 2022</a:t>
            </a:r>
          </a:p>
          <a:p>
            <a:pPr lvl="1"/>
            <a:r>
              <a:rPr lang="en-US" sz="2000" dirty="0"/>
              <a:t>12,411 Wildfires</a:t>
            </a:r>
          </a:p>
          <a:p>
            <a:pPr lvl="1"/>
            <a:r>
              <a:rPr lang="en-US" sz="2000" dirty="0"/>
              <a:t>650,712 Acres</a:t>
            </a:r>
          </a:p>
          <a:p>
            <a:pPr lvl="1"/>
            <a:endParaRPr lang="en-US" sz="1800" dirty="0"/>
          </a:p>
          <a:p>
            <a:pPr marL="0" indent="0">
              <a:buNone/>
            </a:pPr>
            <a:r>
              <a:rPr lang="en-US" dirty="0"/>
              <a:t>Travis County 2022</a:t>
            </a:r>
          </a:p>
          <a:p>
            <a:pPr lvl="1"/>
            <a:r>
              <a:rPr lang="en-US" sz="2000" dirty="0"/>
              <a:t>6,725 Acres</a:t>
            </a:r>
          </a:p>
          <a:p>
            <a:pPr lvl="1"/>
            <a:r>
              <a:rPr lang="en-US" sz="2000" dirty="0"/>
              <a:t>202 Homes destroyed</a:t>
            </a:r>
          </a:p>
          <a:p>
            <a:pPr lvl="1"/>
            <a:endParaRPr lang="en-US" sz="2000" dirty="0"/>
          </a:p>
        </p:txBody>
      </p:sp>
      <p:pic>
        <p:nvPicPr>
          <p:cNvPr id="25602" name="Picture 2" descr="Devastating Bastrop Complex Fire sparks lawsuit">
            <a:extLst>
              <a:ext uri="{FF2B5EF4-FFF2-40B4-BE49-F238E27FC236}">
                <a16:creationId xmlns:a16="http://schemas.microsoft.com/office/drawing/2014/main" id="{F5A1D6A8-BA97-1B65-FFE5-EC90DBAB8D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17" r="5930" b="-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179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671" name="Rectangle 2667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4EF082-E0E6-396A-91DE-C0EEBBAA1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 b="1" dirty="0"/>
              <a:t>Wildfire</a:t>
            </a:r>
          </a:p>
        </p:txBody>
      </p:sp>
      <p:sp>
        <p:nvSpPr>
          <p:cNvPr id="2667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6248D5-48D0-92F8-6DA2-D10A5345E9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/>
              <a:t>Preparation (individual)</a:t>
            </a:r>
          </a:p>
          <a:p>
            <a:pPr lvl="1"/>
            <a:r>
              <a:rPr lang="en-US" sz="2000" dirty="0"/>
              <a:t>Video all personal property </a:t>
            </a:r>
          </a:p>
          <a:p>
            <a:pPr lvl="1"/>
            <a:r>
              <a:rPr lang="en-US" sz="2000" dirty="0"/>
              <a:t>300+ photos; Cloud storage</a:t>
            </a:r>
          </a:p>
          <a:p>
            <a:pPr lvl="1"/>
            <a:r>
              <a:rPr lang="en-US" sz="2000" dirty="0"/>
              <a:t>List </a:t>
            </a:r>
            <a:r>
              <a:rPr lang="en-US" sz="2000" dirty="0" err="1"/>
              <a:t>impt</a:t>
            </a:r>
            <a:r>
              <a:rPr lang="en-US" sz="2000" dirty="0"/>
              <a:t> things to take</a:t>
            </a:r>
          </a:p>
          <a:p>
            <a:pPr lvl="1"/>
            <a:r>
              <a:rPr lang="en-US" sz="2000" dirty="0"/>
              <a:t>Prioritize it</a:t>
            </a:r>
          </a:p>
          <a:p>
            <a:pPr lvl="1"/>
            <a:r>
              <a:rPr lang="en-US" sz="2000" dirty="0"/>
              <a:t>Emergency kit for your vehicle </a:t>
            </a:r>
          </a:p>
          <a:p>
            <a:pPr lvl="1"/>
            <a:r>
              <a:rPr lang="en-US" sz="2000" dirty="0"/>
              <a:t>Create a family meet/comm plan</a:t>
            </a:r>
          </a:p>
          <a:p>
            <a:pPr lvl="1"/>
            <a:r>
              <a:rPr lang="en-US" sz="2000" dirty="0"/>
              <a:t>Register with alert systems</a:t>
            </a:r>
          </a:p>
          <a:p>
            <a:pPr lvl="1"/>
            <a:r>
              <a:rPr lang="en-US" sz="2000" dirty="0"/>
              <a:t>Know evacuation routes</a:t>
            </a:r>
          </a:p>
          <a:p>
            <a:pPr lvl="1"/>
            <a:r>
              <a:rPr lang="en-US" sz="2000" dirty="0"/>
              <a:t>Evacuate; don’t delay</a:t>
            </a:r>
          </a:p>
          <a:p>
            <a:pPr lvl="1"/>
            <a:r>
              <a:rPr lang="en-US" sz="2000" dirty="0"/>
              <a:t>Notify your emergency contact when leaving</a:t>
            </a:r>
          </a:p>
          <a:p>
            <a:pPr lvl="2"/>
            <a:endParaRPr lang="en-US" sz="1700" dirty="0"/>
          </a:p>
        </p:txBody>
      </p:sp>
      <p:pic>
        <p:nvPicPr>
          <p:cNvPr id="26626" name="Picture 2" descr="More Texas Wildfires - The Atlantic">
            <a:extLst>
              <a:ext uri="{FF2B5EF4-FFF2-40B4-BE49-F238E27FC236}">
                <a16:creationId xmlns:a16="http://schemas.microsoft.com/office/drawing/2014/main" id="{EF3FBF54-2FEA-3C4E-E841-8E4FCBBCA4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7" r="1292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67899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662" name="Rectangle 27661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650" name="Picture 2" descr="Ready, Set, Go - Santa Clara County Fire Department">
            <a:extLst>
              <a:ext uri="{FF2B5EF4-FFF2-40B4-BE49-F238E27FC236}">
                <a16:creationId xmlns:a16="http://schemas.microsoft.com/office/drawing/2014/main" id="{96ED8E81-06DD-D656-89AA-E36337CF76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21003" b="4"/>
          <a:stretch/>
        </p:blipFill>
        <p:spPr bwMode="auto">
          <a:xfrm>
            <a:off x="3523488" y="9154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63" name="Rectangle 27662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A9EDF6-A17E-9D4E-2DFA-50D206C42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US" b="1" dirty="0"/>
              <a:t>Wildfire</a:t>
            </a:r>
          </a:p>
        </p:txBody>
      </p:sp>
      <p:sp>
        <p:nvSpPr>
          <p:cNvPr id="27664" name="Rectangle 2766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661" name="Rectangle 2766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6B8D22-0014-D124-6345-B463961F2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5528962" cy="359914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400" dirty="0"/>
              <a:t>Preparation (home)</a:t>
            </a:r>
          </a:p>
          <a:p>
            <a:pPr lvl="1"/>
            <a:r>
              <a:rPr lang="en-US" sz="1800" dirty="0"/>
              <a:t>Mitigation programs – </a:t>
            </a:r>
            <a:r>
              <a:rPr lang="en-US" sz="1800" dirty="0" err="1"/>
              <a:t>ReadySetGo</a:t>
            </a:r>
            <a:r>
              <a:rPr lang="en-US" sz="1800" dirty="0"/>
              <a:t>, Firewise, TexasWildFireRisk.com</a:t>
            </a:r>
          </a:p>
          <a:p>
            <a:pPr lvl="1"/>
            <a:r>
              <a:rPr lang="en-US" sz="1800" dirty="0"/>
              <a:t>Watch Duty wildfire app</a:t>
            </a:r>
          </a:p>
          <a:p>
            <a:pPr lvl="1"/>
            <a:r>
              <a:rPr lang="en-US" sz="1800" dirty="0"/>
              <a:t>How you prepare impacts FD ability to defend your home</a:t>
            </a:r>
          </a:p>
          <a:p>
            <a:pPr lvl="1"/>
            <a:r>
              <a:rPr lang="en-US" sz="1800" dirty="0"/>
              <a:t>Defensible space, trees, roofs, gutters, building materials, propane tanks, access</a:t>
            </a:r>
          </a:p>
          <a:p>
            <a:pPr lvl="1"/>
            <a:endParaRPr lang="en-US" sz="1600" dirty="0"/>
          </a:p>
          <a:p>
            <a:pPr lvl="1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523914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530" name="Rectangle 21529">
            <a:extLst>
              <a:ext uri="{FF2B5EF4-FFF2-40B4-BE49-F238E27FC236}">
                <a16:creationId xmlns:a16="http://schemas.microsoft.com/office/drawing/2014/main" id="{C681C32C-7AFC-4BB3-9088-65CBDFC5D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A88A5C-5409-5738-295A-789C945A5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275" y="4583953"/>
            <a:ext cx="4685857" cy="1465973"/>
          </a:xfrm>
        </p:spPr>
        <p:txBody>
          <a:bodyPr anchor="t">
            <a:normAutofit/>
          </a:bodyPr>
          <a:lstStyle/>
          <a:p>
            <a:r>
              <a:rPr lang="en-US" sz="4000" b="1" dirty="0"/>
              <a:t>Wildfire</a:t>
            </a:r>
          </a:p>
        </p:txBody>
      </p:sp>
      <p:pic>
        <p:nvPicPr>
          <p:cNvPr id="21508" name="Picture 4" descr="Texas wildfire may become the state's largest ever – NBC 5 Dallas-Fort Worth">
            <a:extLst>
              <a:ext uri="{FF2B5EF4-FFF2-40B4-BE49-F238E27FC236}">
                <a16:creationId xmlns:a16="http://schemas.microsoft.com/office/drawing/2014/main" id="{B6895F2F-5D48-4E8E-9B45-99B0CA1D03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10" b="14395"/>
          <a:stretch/>
        </p:blipFill>
        <p:spPr bwMode="auto">
          <a:xfrm>
            <a:off x="20" y="432"/>
            <a:ext cx="12191980" cy="4244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DD6A8-2B33-A36D-639A-3A21C88CDC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4484914"/>
            <a:ext cx="5638800" cy="19154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During the Event</a:t>
            </a:r>
          </a:p>
          <a:p>
            <a:pPr lvl="1"/>
            <a:r>
              <a:rPr lang="en-US" sz="1600" dirty="0"/>
              <a:t>Continuously monitor disaster updates</a:t>
            </a:r>
          </a:p>
          <a:p>
            <a:pPr lvl="1"/>
            <a:r>
              <a:rPr lang="en-US" sz="1600" dirty="0"/>
              <a:t>Evacuate when directed to by emergency personnel</a:t>
            </a:r>
          </a:p>
          <a:p>
            <a:pPr lvl="1"/>
            <a:r>
              <a:rPr lang="en-US" sz="1600" dirty="0"/>
              <a:t>Notify your emergency contact that you are leaving</a:t>
            </a:r>
          </a:p>
          <a:p>
            <a:pPr lvl="1"/>
            <a:r>
              <a:rPr lang="en-US" sz="1600" dirty="0"/>
              <a:t>Do not leave sprinkler systems running</a:t>
            </a:r>
          </a:p>
          <a:p>
            <a:pPr lvl="1"/>
            <a:r>
              <a:rPr lang="en-US" sz="1600" dirty="0"/>
              <a:t>Anticipate evacuation problems</a:t>
            </a:r>
          </a:p>
        </p:txBody>
      </p:sp>
      <p:sp>
        <p:nvSpPr>
          <p:cNvPr id="21531" name="Rectangle 21530">
            <a:extLst>
              <a:ext uri="{FF2B5EF4-FFF2-40B4-BE49-F238E27FC236}">
                <a16:creationId xmlns:a16="http://schemas.microsoft.com/office/drawing/2014/main" id="{199C0ED0-69DE-4C31-A5CF-E2A46FD30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32" name="Rectangle 21531">
            <a:extLst>
              <a:ext uri="{FF2B5EF4-FFF2-40B4-BE49-F238E27FC236}">
                <a16:creationId xmlns:a16="http://schemas.microsoft.com/office/drawing/2014/main" id="{8D42B8BD-40AF-488E-8A79-D7256C9172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1557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3" name="Rectangle 4122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Austin flooding! – Live in the Sky Austin">
            <a:extLst>
              <a:ext uri="{FF2B5EF4-FFF2-40B4-BE49-F238E27FC236}">
                <a16:creationId xmlns:a16="http://schemas.microsoft.com/office/drawing/2014/main" id="{9B08D5AB-399F-0A84-9DE8-32B6DB9FCA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D349E8-8F26-8D83-C6B6-25D408CE7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b="1" dirty="0">
                <a:solidFill>
                  <a:srgbClr val="FFFFFF"/>
                </a:solidFill>
              </a:rPr>
              <a:t>Severe Storms &amp; Flooding</a:t>
            </a:r>
          </a:p>
        </p:txBody>
      </p:sp>
    </p:spTree>
    <p:extLst>
      <p:ext uri="{BB962C8B-B14F-4D97-AF65-F5344CB8AC3E}">
        <p14:creationId xmlns:p14="http://schemas.microsoft.com/office/powerpoint/2010/main" val="9458146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20D13-E598-D0FA-A99F-4B00C0DE8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7" y="3752849"/>
            <a:ext cx="2754086" cy="2452687"/>
          </a:xfrm>
        </p:spPr>
        <p:txBody>
          <a:bodyPr anchor="ctr">
            <a:normAutofit/>
          </a:bodyPr>
          <a:lstStyle/>
          <a:p>
            <a:pPr algn="ctr"/>
            <a:r>
              <a:rPr lang="en-US" sz="5400" b="1" dirty="0"/>
              <a:t>Travis County</a:t>
            </a:r>
          </a:p>
        </p:txBody>
      </p:sp>
      <p:pic>
        <p:nvPicPr>
          <p:cNvPr id="9220" name="Picture 4" descr="GALLERY: Texas A&amp;M Task Force 1 Search and Rescue Exercise 2024">
            <a:extLst>
              <a:ext uri="{FF2B5EF4-FFF2-40B4-BE49-F238E27FC236}">
                <a16:creationId xmlns:a16="http://schemas.microsoft.com/office/drawing/2014/main" id="{C82946D1-829F-4E4C-D0A0-7302C606AF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65" b="21665"/>
          <a:stretch/>
        </p:blipFill>
        <p:spPr bwMode="auto"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2436DE-FAC0-8336-76B4-3B9F837E7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8448" y="3752849"/>
            <a:ext cx="8552538" cy="2637064"/>
          </a:xfrm>
        </p:spPr>
        <p:txBody>
          <a:bodyPr anchor="ctr">
            <a:normAutofit/>
          </a:bodyPr>
          <a:lstStyle/>
          <a:p>
            <a:r>
              <a:rPr lang="en-US" sz="1700" dirty="0"/>
              <a:t>Divided into 13 ESDs surrounding the City of Austin</a:t>
            </a:r>
          </a:p>
          <a:p>
            <a:r>
              <a:rPr lang="en-US" sz="1700" dirty="0"/>
              <a:t>Neighboring departments – Westlake (ESD 9), Lake Travis (ESD 6), Oak Hill (ESD 3), AFD</a:t>
            </a:r>
          </a:p>
          <a:p>
            <a:r>
              <a:rPr lang="en-US" sz="1700" dirty="0"/>
              <a:t>Auto-aid partnership and response (4-5 agencies for high priority incidents)</a:t>
            </a:r>
          </a:p>
          <a:p>
            <a:r>
              <a:rPr lang="en-US" sz="1700" dirty="0"/>
              <a:t>Box Alarm – 4 Engines, 2 Trucks, 2 Bat Chiefs </a:t>
            </a:r>
          </a:p>
          <a:p>
            <a:r>
              <a:rPr lang="en-US" sz="1700" dirty="0"/>
              <a:t>Brush Alarm– 4 Brush Trucks, 2 Engines, 1 Tender, 2 Bat Chiefs</a:t>
            </a:r>
          </a:p>
          <a:p>
            <a:r>
              <a:rPr lang="en-US" sz="1700" dirty="0"/>
              <a:t>WUI Task Force – 4 Engines, 1 Aerial</a:t>
            </a:r>
          </a:p>
        </p:txBody>
      </p:sp>
    </p:spTree>
    <p:extLst>
      <p:ext uri="{BB962C8B-B14F-4D97-AF65-F5344CB8AC3E}">
        <p14:creationId xmlns:p14="http://schemas.microsoft.com/office/powerpoint/2010/main" val="32327991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80" name="Rectangle 6179">
            <a:extLst>
              <a:ext uri="{FF2B5EF4-FFF2-40B4-BE49-F238E27FC236}">
                <a16:creationId xmlns:a16="http://schemas.microsoft.com/office/drawing/2014/main" id="{0288C6B4-AFC3-407F-A595-EFFD38D4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181" name="Freeform: Shape 6180">
            <a:extLst>
              <a:ext uri="{FF2B5EF4-FFF2-40B4-BE49-F238E27FC236}">
                <a16:creationId xmlns:a16="http://schemas.microsoft.com/office/drawing/2014/main" id="{CF236821-17FE-429B-8D2C-08E13A64E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6182" name="Freeform: Shape 6181">
            <a:extLst>
              <a:ext uri="{FF2B5EF4-FFF2-40B4-BE49-F238E27FC236}">
                <a16:creationId xmlns:a16="http://schemas.microsoft.com/office/drawing/2014/main" id="{C0BDBCD2-E081-43AB-9119-C55465E59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4D5BFB-4375-3449-4DD3-50A8226DC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2390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Severe Storms &amp; Flooding</a:t>
            </a:r>
          </a:p>
        </p:txBody>
      </p:sp>
      <p:sp>
        <p:nvSpPr>
          <p:cNvPr id="6183" name="Rectangle 6182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654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184" name="Rectangle 6183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5893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BC648F-AB9C-1450-9208-1989F84A18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093" y="2718054"/>
            <a:ext cx="5289478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Hazards</a:t>
            </a:r>
          </a:p>
          <a:p>
            <a:pPr lvl="1"/>
            <a:r>
              <a:rPr lang="en-US" sz="2000" dirty="0"/>
              <a:t>Often underestimated</a:t>
            </a:r>
          </a:p>
          <a:p>
            <a:pPr lvl="1"/>
            <a:r>
              <a:rPr lang="en-US" sz="2000" dirty="0"/>
              <a:t>Flood water is fast &amp; powerful!</a:t>
            </a:r>
          </a:p>
          <a:p>
            <a:pPr lvl="1"/>
            <a:r>
              <a:rPr lang="en-US" sz="2000" dirty="0"/>
              <a:t>High winds often lead to down trees</a:t>
            </a:r>
          </a:p>
          <a:p>
            <a:pPr lvl="1"/>
            <a:r>
              <a:rPr lang="en-US" sz="2000" dirty="0"/>
              <a:t>Blocked roadways</a:t>
            </a:r>
          </a:p>
          <a:p>
            <a:pPr lvl="1"/>
            <a:r>
              <a:rPr lang="en-US" sz="2000" dirty="0"/>
              <a:t>Lighting strikes and residential fires</a:t>
            </a:r>
          </a:p>
          <a:p>
            <a:pPr lvl="1"/>
            <a:endParaRPr lang="en-US" sz="1700" dirty="0"/>
          </a:p>
          <a:p>
            <a:pPr lvl="1"/>
            <a:endParaRPr lang="en-US" sz="1700" dirty="0"/>
          </a:p>
        </p:txBody>
      </p:sp>
      <p:pic>
        <p:nvPicPr>
          <p:cNvPr id="6150" name="Picture 6" descr="Rescued: Several stranded in fast-moving water">
            <a:extLst>
              <a:ext uri="{FF2B5EF4-FFF2-40B4-BE49-F238E27FC236}">
                <a16:creationId xmlns:a16="http://schemas.microsoft.com/office/drawing/2014/main" id="{F75AE455-8ED3-CB91-93A1-87417750321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5" r="16839" b="-2"/>
          <a:stretch/>
        </p:blipFill>
        <p:spPr bwMode="auto">
          <a:xfrm>
            <a:off x="6089164" y="0"/>
            <a:ext cx="61028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08914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60" name="Rectangle 6159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Severe weather including tornadoes, thunderstorms expected across the South  this week">
            <a:extLst>
              <a:ext uri="{FF2B5EF4-FFF2-40B4-BE49-F238E27FC236}">
                <a16:creationId xmlns:a16="http://schemas.microsoft.com/office/drawing/2014/main" id="{5D342CE7-4432-0459-69DA-C71834FD26D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r="17326" b="681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62" name="Rectangle 6161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975013-2C8A-31FF-F965-76DDE71D9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3" y="1161288"/>
            <a:ext cx="3732821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b="1" dirty="0"/>
              <a:t>Severe Storms &amp; Flooding</a:t>
            </a:r>
          </a:p>
        </p:txBody>
      </p:sp>
      <p:sp>
        <p:nvSpPr>
          <p:cNvPr id="6164" name="Rectangle 616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166" name="Rectangle 616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0283CB-4565-4DDA-7589-24DE766A1E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094" y="2718054"/>
            <a:ext cx="6334506" cy="394574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1700" dirty="0"/>
          </a:p>
          <a:p>
            <a:pPr marL="0" indent="0">
              <a:buNone/>
            </a:pPr>
            <a:r>
              <a:rPr lang="en-US" dirty="0"/>
              <a:t>Preparation</a:t>
            </a:r>
          </a:p>
          <a:p>
            <a:pPr lvl="1"/>
            <a:r>
              <a:rPr lang="en-US" sz="2000" dirty="0"/>
              <a:t>Maintain trees on property</a:t>
            </a:r>
          </a:p>
          <a:p>
            <a:pPr lvl="1"/>
            <a:r>
              <a:rPr lang="en-US" sz="2000" dirty="0"/>
              <a:t>Clean drains and gutters</a:t>
            </a:r>
          </a:p>
          <a:p>
            <a:pPr lvl="1"/>
            <a:r>
              <a:rPr lang="en-US" sz="2000" dirty="0"/>
              <a:t>Maintain your generator &amp; top off fuel</a:t>
            </a:r>
          </a:p>
          <a:p>
            <a:pPr lvl="1"/>
            <a:r>
              <a:rPr lang="en-US" sz="2000" dirty="0"/>
              <a:t>Install / inspect smoke detectors,10-year lifespan</a:t>
            </a:r>
          </a:p>
          <a:p>
            <a:pPr lvl="1"/>
            <a:r>
              <a:rPr lang="en-US" sz="2000" dirty="0"/>
              <a:t>Have an emergency kit</a:t>
            </a:r>
          </a:p>
          <a:p>
            <a:pPr lvl="1"/>
            <a:r>
              <a:rPr lang="en-US" sz="2000" dirty="0"/>
              <a:t>Know your neighborhood flood areas</a:t>
            </a:r>
          </a:p>
          <a:p>
            <a:pPr lvl="1"/>
            <a:r>
              <a:rPr lang="en-US" sz="2000" dirty="0"/>
              <a:t>Monitor weather forecasts</a:t>
            </a:r>
          </a:p>
          <a:p>
            <a:pPr marL="457200" lvl="1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160662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47" name="Rectangle 10246">
            <a:extLst>
              <a:ext uri="{FF2B5EF4-FFF2-40B4-BE49-F238E27FC236}">
                <a16:creationId xmlns:a16="http://schemas.microsoft.com/office/drawing/2014/main" id="{0288C6B4-AFC3-407F-A595-EFFD38D4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249" name="Freeform: Shape 10248">
            <a:extLst>
              <a:ext uri="{FF2B5EF4-FFF2-40B4-BE49-F238E27FC236}">
                <a16:creationId xmlns:a16="http://schemas.microsoft.com/office/drawing/2014/main" id="{CF236821-17FE-429B-8D2C-08E13A64E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251" name="Freeform: Shape 10250">
            <a:extLst>
              <a:ext uri="{FF2B5EF4-FFF2-40B4-BE49-F238E27FC236}">
                <a16:creationId xmlns:a16="http://schemas.microsoft.com/office/drawing/2014/main" id="{C0BDBCD2-E081-43AB-9119-C55465E59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3DD4C7-7912-852C-AC31-3D64BFA9B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2390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Severe Storms &amp; Flooding	</a:t>
            </a:r>
          </a:p>
        </p:txBody>
      </p:sp>
      <p:sp>
        <p:nvSpPr>
          <p:cNvPr id="10253" name="Rectangle 10252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654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255" name="Rectangle 1025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5893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2CCE9-8B89-190A-7B6F-36B0264A3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094" y="2718054"/>
            <a:ext cx="3591306" cy="37080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During the Event</a:t>
            </a:r>
            <a:endParaRPr lang="en-US" sz="2000" dirty="0"/>
          </a:p>
          <a:p>
            <a:pPr lvl="1"/>
            <a:r>
              <a:rPr lang="en-US" sz="2000" dirty="0"/>
              <a:t>Stay indoors</a:t>
            </a:r>
          </a:p>
          <a:p>
            <a:pPr lvl="1"/>
            <a:r>
              <a:rPr lang="en-US" sz="2000" dirty="0"/>
              <a:t>Avoid driving if possible</a:t>
            </a:r>
          </a:p>
          <a:p>
            <a:pPr lvl="1"/>
            <a:r>
              <a:rPr lang="en-US" sz="2000" dirty="0"/>
              <a:t>Check ATXflood.com for flood map</a:t>
            </a:r>
          </a:p>
          <a:p>
            <a:pPr lvl="1"/>
            <a:r>
              <a:rPr lang="en-US" sz="2000" dirty="0"/>
              <a:t>Do not cross roads with water over it</a:t>
            </a:r>
          </a:p>
          <a:p>
            <a:pPr lvl="1"/>
            <a:r>
              <a:rPr lang="en-US" sz="2000" dirty="0"/>
              <a:t>Do not drive over or handle any down lines</a:t>
            </a:r>
          </a:p>
        </p:txBody>
      </p:sp>
      <p:pic>
        <p:nvPicPr>
          <p:cNvPr id="10242" name="Picture 2" descr="Flood Safety Awareness Week - TADD">
            <a:extLst>
              <a:ext uri="{FF2B5EF4-FFF2-40B4-BE49-F238E27FC236}">
                <a16:creationId xmlns:a16="http://schemas.microsoft.com/office/drawing/2014/main" id="{6F2D6A27-17F0-E7B2-32AF-6314E98BF31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01184" y="1670917"/>
            <a:ext cx="6922008" cy="361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37213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51" name="Rectangle 5150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A house fire changed my life. Here's how two minutes could help save yours.  - Green Country Federal Credit Union">
            <a:extLst>
              <a:ext uri="{FF2B5EF4-FFF2-40B4-BE49-F238E27FC236}">
                <a16:creationId xmlns:a16="http://schemas.microsoft.com/office/drawing/2014/main" id="{923117EA-2293-529F-AAF2-4303A92E89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47" b="5427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53" name="Rectangle 5152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2E9D23-3710-6151-6C63-184AA0245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946" y="872067"/>
            <a:ext cx="5452529" cy="35692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b="1" dirty="0">
                <a:solidFill>
                  <a:srgbClr val="FFFFFF"/>
                </a:solidFill>
              </a:rPr>
              <a:t>Residential Fires</a:t>
            </a:r>
          </a:p>
        </p:txBody>
      </p:sp>
      <p:sp>
        <p:nvSpPr>
          <p:cNvPr id="5155" name="Rectangle 5154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973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73" name="Rectangle 13372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4" name="Picture 2" descr="Connecticut firefighters put out house fire in Chaplin | fox61.com">
            <a:extLst>
              <a:ext uri="{FF2B5EF4-FFF2-40B4-BE49-F238E27FC236}">
                <a16:creationId xmlns:a16="http://schemas.microsoft.com/office/drawing/2014/main" id="{E6E6D051-8020-4EAC-40DB-28FEE2CFAF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35364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75" name="Rectangle 13374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608ACD-521E-2144-E04C-63B6FD70E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815" y="893046"/>
            <a:ext cx="3852563" cy="1124712"/>
          </a:xfrm>
        </p:spPr>
        <p:txBody>
          <a:bodyPr anchor="b">
            <a:noAutofit/>
          </a:bodyPr>
          <a:lstStyle/>
          <a:p>
            <a:r>
              <a:rPr lang="en-US" sz="4000" b="1" dirty="0"/>
              <a:t>Residential Fires</a:t>
            </a:r>
          </a:p>
        </p:txBody>
      </p:sp>
      <p:sp>
        <p:nvSpPr>
          <p:cNvPr id="13377" name="Rectangle 13376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379" name="Rectangle 1337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54894-CF17-FCB1-92E8-D599001132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400" dirty="0"/>
              <a:t>2022 National Statistics</a:t>
            </a:r>
          </a:p>
          <a:p>
            <a:pPr lvl="1"/>
            <a:r>
              <a:rPr lang="en-US" sz="1700" dirty="0"/>
              <a:t>3,000 deaths</a:t>
            </a:r>
          </a:p>
          <a:p>
            <a:pPr lvl="1"/>
            <a:r>
              <a:rPr lang="en-US" sz="1700" dirty="0"/>
              <a:t>10,000 injuries</a:t>
            </a:r>
          </a:p>
          <a:p>
            <a:pPr lvl="1"/>
            <a:r>
              <a:rPr lang="en-US" sz="1700" dirty="0"/>
              <a:t>$10B in damage</a:t>
            </a:r>
          </a:p>
          <a:p>
            <a:pPr lvl="1"/>
            <a:r>
              <a:rPr lang="en-US" sz="1700" dirty="0"/>
              <a:t>375,000 house fires = 1/90 seconds</a:t>
            </a:r>
          </a:p>
          <a:p>
            <a:pPr lvl="1"/>
            <a:r>
              <a:rPr lang="en-US" sz="1700" dirty="0"/>
              <a:t>70% of deaths are in residential structures</a:t>
            </a:r>
          </a:p>
          <a:p>
            <a:pPr lvl="1"/>
            <a:r>
              <a:rPr lang="en-US" sz="1700" dirty="0"/>
              <a:t>Leading cause = 47% cooking</a:t>
            </a:r>
          </a:p>
          <a:p>
            <a:pPr lvl="1"/>
            <a:endParaRPr lang="en-US" sz="1700" dirty="0"/>
          </a:p>
          <a:p>
            <a:pPr lvl="1"/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33631693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5E3930-FF1C-BD1D-9ACA-6C2B76440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Ignition to Flashover</a:t>
            </a:r>
            <a:br>
              <a:rPr lang="en-US" sz="6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5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Natural vs Synthetic Furnishings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435CFA-2E22-C5EF-3EA1-8EC3A02A66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4983276"/>
            <a:ext cx="10512552" cy="112668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2"/>
              </a:rPr>
              <a:t>https://youtu.be/87hAnxuh1g8</a:t>
            </a:r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8409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 descr="A child crawling on the floor&#10;&#10;Description automatically generated">
            <a:extLst>
              <a:ext uri="{FF2B5EF4-FFF2-40B4-BE49-F238E27FC236}">
                <a16:creationId xmlns:a16="http://schemas.microsoft.com/office/drawing/2014/main" id="{DDD51F98-A98E-FF07-B1D2-D823276442F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7223" t="6484" r="18308"/>
          <a:stretch/>
        </p:blipFill>
        <p:spPr>
          <a:xfrm>
            <a:off x="3580806" y="10"/>
            <a:ext cx="8668512" cy="6857990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481063-3DC3-8A30-B499-F73BC2961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815" y="972166"/>
            <a:ext cx="3864156" cy="112471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000" b="1" dirty="0"/>
              <a:t>Residential Fires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D0E1E9-5DAE-2B59-F7AB-DA325CE35F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4815" y="2508705"/>
            <a:ext cx="8402793" cy="379334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Preparation</a:t>
            </a:r>
          </a:p>
          <a:p>
            <a:pPr lvl="1"/>
            <a:r>
              <a:rPr lang="en-US" sz="1800" dirty="0"/>
              <a:t>Install detectors outside every living space on every floor, in attic &amp; garage</a:t>
            </a:r>
          </a:p>
          <a:p>
            <a:pPr lvl="1"/>
            <a:r>
              <a:rPr lang="en-US" sz="1800" dirty="0"/>
              <a:t>Change batteries in detectors every 6 months (time change)</a:t>
            </a:r>
          </a:p>
          <a:p>
            <a:pPr lvl="1"/>
            <a:r>
              <a:rPr lang="en-US" sz="1800" dirty="0"/>
              <a:t>Avoid using open flame candles</a:t>
            </a:r>
          </a:p>
          <a:p>
            <a:pPr lvl="1"/>
            <a:r>
              <a:rPr lang="en-US" sz="1800" dirty="0"/>
              <a:t>Ensure children do not have access to matches / lighters</a:t>
            </a:r>
          </a:p>
          <a:p>
            <a:pPr lvl="1"/>
            <a:r>
              <a:rPr lang="en-US" sz="1800" dirty="0"/>
              <a:t>Clean chimney at least every 10 years*</a:t>
            </a:r>
          </a:p>
          <a:p>
            <a:pPr lvl="1"/>
            <a:r>
              <a:rPr lang="en-US" sz="1800" dirty="0"/>
              <a:t>Have multiple fire extinguishers, mounted. Know how to use them.</a:t>
            </a:r>
          </a:p>
          <a:p>
            <a:pPr lvl="1"/>
            <a:r>
              <a:rPr lang="en-US" sz="1800" dirty="0"/>
              <a:t>Develop a family fire safety plan &amp; meeting place (mailbox?)</a:t>
            </a:r>
          </a:p>
          <a:p>
            <a:pPr lvl="1"/>
            <a:r>
              <a:rPr lang="en-US" sz="1800" dirty="0"/>
              <a:t>Practice fire drills regularly</a:t>
            </a:r>
          </a:p>
          <a:p>
            <a:pPr lvl="1"/>
            <a:endParaRPr lang="en-US" sz="1300" dirty="0"/>
          </a:p>
          <a:p>
            <a:pPr lvl="1"/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31241954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94" name="Rectangle 12293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2" name="Picture 4" descr="How Does Smoke Damage Affect Your Home and Health? | NCRI">
            <a:extLst>
              <a:ext uri="{FF2B5EF4-FFF2-40B4-BE49-F238E27FC236}">
                <a16:creationId xmlns:a16="http://schemas.microsoft.com/office/drawing/2014/main" id="{775A3DD9-E8D6-A57F-CC15-4ED48D6CEF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6" r="18931" b="2059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6" name="Rectangle 12295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2C9945-7C38-2D80-95F8-241B5D265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814" y="926369"/>
            <a:ext cx="4070985" cy="1124712"/>
          </a:xfrm>
        </p:spPr>
        <p:txBody>
          <a:bodyPr anchor="b">
            <a:noAutofit/>
          </a:bodyPr>
          <a:lstStyle/>
          <a:p>
            <a:r>
              <a:rPr lang="en-US" sz="4000" b="1" dirty="0"/>
              <a:t>Residential Fires</a:t>
            </a:r>
          </a:p>
        </p:txBody>
      </p:sp>
      <p:sp>
        <p:nvSpPr>
          <p:cNvPr id="12298" name="Rectangle 12297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300" name="Rectangle 12299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683FF6-A519-3C46-47C4-A8F6F07F0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613442"/>
            <a:ext cx="7597249" cy="3207258"/>
          </a:xfrm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endParaRPr lang="en-US" sz="1300" dirty="0"/>
          </a:p>
          <a:p>
            <a:pPr marL="0" indent="0">
              <a:buNone/>
            </a:pPr>
            <a:r>
              <a:rPr lang="en-US" sz="2400" dirty="0"/>
              <a:t>During the event</a:t>
            </a:r>
          </a:p>
          <a:p>
            <a:pPr lvl="1"/>
            <a:r>
              <a:rPr lang="en-US" sz="1800" dirty="0"/>
              <a:t>Call 9-1-1 immediately</a:t>
            </a:r>
          </a:p>
          <a:p>
            <a:pPr lvl="1"/>
            <a:r>
              <a:rPr lang="en-US" sz="1800" dirty="0"/>
              <a:t>Use extinguishers for small fires only</a:t>
            </a:r>
          </a:p>
          <a:p>
            <a:pPr lvl="1"/>
            <a:r>
              <a:rPr lang="en-US" sz="1800" dirty="0"/>
              <a:t>Do not use water on kitchen / grease fires</a:t>
            </a:r>
          </a:p>
          <a:p>
            <a:pPr lvl="1"/>
            <a:r>
              <a:rPr lang="en-US" sz="1800" dirty="0"/>
              <a:t>When in doubt, get out</a:t>
            </a:r>
          </a:p>
          <a:p>
            <a:pPr lvl="1"/>
            <a:r>
              <a:rPr lang="en-US" sz="1800" dirty="0"/>
              <a:t>Stay low and go</a:t>
            </a:r>
          </a:p>
          <a:p>
            <a:pPr lvl="1"/>
            <a:r>
              <a:rPr lang="en-US" sz="1800" dirty="0"/>
              <a:t>If unable to get out, shut and seal door and move to the window</a:t>
            </a:r>
          </a:p>
          <a:p>
            <a:pPr lvl="1"/>
            <a:r>
              <a:rPr lang="en-US" sz="1800" dirty="0"/>
              <a:t>Flagger by road</a:t>
            </a:r>
          </a:p>
          <a:p>
            <a:pPr lvl="1"/>
            <a:r>
              <a:rPr lang="en-US" sz="1800" dirty="0"/>
              <a:t>Report accountability of occupants to FD immediately</a:t>
            </a:r>
          </a:p>
          <a:p>
            <a:pPr lvl="1"/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27743812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8783E9-3057-E7BC-F247-4A8161EC47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51381"/>
            <a:ext cx="10512552" cy="4066540"/>
          </a:xfrm>
        </p:spPr>
        <p:txBody>
          <a:bodyPr anchor="b">
            <a:normAutofit/>
          </a:bodyPr>
          <a:lstStyle/>
          <a:p>
            <a:pPr algn="l"/>
            <a:r>
              <a:rPr lang="en-US" sz="6600" b="1"/>
              <a:t>PERSONAL &amp; FAMILY PREPAREDNESS</a:t>
            </a:r>
          </a:p>
        </p:txBody>
      </p:sp>
      <p:sp>
        <p:nvSpPr>
          <p:cNvPr id="50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969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047FB4-37E6-D82E-1CCB-691409D34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6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en-US" sz="5400" b="1" dirty="0"/>
              <a:t>Make a Plan</a:t>
            </a:r>
          </a:p>
        </p:txBody>
      </p:sp>
      <p:pic>
        <p:nvPicPr>
          <p:cNvPr id="5" name="Picture 4" descr="A family posing for a photo in front of a mailbox&#10;&#10;Description automatically generated">
            <a:extLst>
              <a:ext uri="{FF2B5EF4-FFF2-40B4-BE49-F238E27FC236}">
                <a16:creationId xmlns:a16="http://schemas.microsoft.com/office/drawing/2014/main" id="{CF357772-ACEB-F174-AC67-1C8069C06B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61" r="36595" b="-2"/>
          <a:stretch/>
        </p:blipFill>
        <p:spPr>
          <a:xfrm>
            <a:off x="20" y="1"/>
            <a:ext cx="4052522" cy="6858000"/>
          </a:xfrm>
          <a:custGeom>
            <a:avLst/>
            <a:gdLst/>
            <a:ahLst/>
            <a:cxnLst/>
            <a:rect l="l" t="t" r="r" b="b"/>
            <a:pathLst>
              <a:path w="4052542" h="6858000">
                <a:moveTo>
                  <a:pt x="0" y="0"/>
                </a:moveTo>
                <a:lnTo>
                  <a:pt x="4020923" y="0"/>
                </a:lnTo>
                <a:lnTo>
                  <a:pt x="4022656" y="14697"/>
                </a:lnTo>
                <a:cubicBezTo>
                  <a:pt x="4037606" y="98462"/>
                  <a:pt x="4035072" y="183369"/>
                  <a:pt x="4039126" y="267642"/>
                </a:cubicBezTo>
                <a:cubicBezTo>
                  <a:pt x="4043941" y="370699"/>
                  <a:pt x="4037860" y="474136"/>
                  <a:pt x="4035579" y="577446"/>
                </a:cubicBezTo>
                <a:cubicBezTo>
                  <a:pt x="4033805" y="665399"/>
                  <a:pt x="4025063" y="753226"/>
                  <a:pt x="4027724" y="841306"/>
                </a:cubicBezTo>
                <a:cubicBezTo>
                  <a:pt x="4027914" y="844352"/>
                  <a:pt x="4027914" y="847398"/>
                  <a:pt x="4027724" y="850444"/>
                </a:cubicBezTo>
                <a:cubicBezTo>
                  <a:pt x="4019615" y="947281"/>
                  <a:pt x="4019615" y="1044626"/>
                  <a:pt x="4027724" y="1141464"/>
                </a:cubicBezTo>
                <a:cubicBezTo>
                  <a:pt x="4030296" y="1181772"/>
                  <a:pt x="4029574" y="1222221"/>
                  <a:pt x="4025570" y="1262415"/>
                </a:cubicBezTo>
                <a:cubicBezTo>
                  <a:pt x="4021769" y="1313563"/>
                  <a:pt x="4009606" y="1365472"/>
                  <a:pt x="4018348" y="1416238"/>
                </a:cubicBezTo>
                <a:cubicBezTo>
                  <a:pt x="4024037" y="1458058"/>
                  <a:pt x="4027166" y="1500194"/>
                  <a:pt x="4027724" y="1542394"/>
                </a:cubicBezTo>
                <a:cubicBezTo>
                  <a:pt x="4032158" y="1636820"/>
                  <a:pt x="4027977" y="1731753"/>
                  <a:pt x="4026330" y="1826433"/>
                </a:cubicBezTo>
                <a:cubicBezTo>
                  <a:pt x="4024556" y="1936724"/>
                  <a:pt x="4027344" y="2047015"/>
                  <a:pt x="4018475" y="2157432"/>
                </a:cubicBezTo>
                <a:cubicBezTo>
                  <a:pt x="4013597" y="2246629"/>
                  <a:pt x="4013597" y="2336029"/>
                  <a:pt x="4018475" y="2425226"/>
                </a:cubicBezTo>
                <a:cubicBezTo>
                  <a:pt x="4020882" y="2506961"/>
                  <a:pt x="4033172" y="2587934"/>
                  <a:pt x="4031145" y="2670557"/>
                </a:cubicBezTo>
                <a:cubicBezTo>
                  <a:pt x="4028737" y="2766886"/>
                  <a:pt x="4017335" y="2862962"/>
                  <a:pt x="4020882" y="2959546"/>
                </a:cubicBezTo>
                <a:cubicBezTo>
                  <a:pt x="4022529" y="3005617"/>
                  <a:pt x="4022656" y="3051688"/>
                  <a:pt x="4023543" y="3097758"/>
                </a:cubicBezTo>
                <a:cubicBezTo>
                  <a:pt x="4024683" y="3153221"/>
                  <a:pt x="4034692" y="3208556"/>
                  <a:pt x="4029117" y="3263892"/>
                </a:cubicBezTo>
                <a:cubicBezTo>
                  <a:pt x="4019869" y="3356161"/>
                  <a:pt x="3995923" y="3446906"/>
                  <a:pt x="4010873" y="3541459"/>
                </a:cubicBezTo>
                <a:cubicBezTo>
                  <a:pt x="4019108" y="3593495"/>
                  <a:pt x="4028357" y="3645658"/>
                  <a:pt x="4033172" y="3698201"/>
                </a:cubicBezTo>
                <a:cubicBezTo>
                  <a:pt x="4037353" y="3745160"/>
                  <a:pt x="4047868" y="3792881"/>
                  <a:pt x="4039886" y="3839586"/>
                </a:cubicBezTo>
                <a:cubicBezTo>
                  <a:pt x="4033045" y="3879565"/>
                  <a:pt x="4036592" y="3919544"/>
                  <a:pt x="4031271" y="3959523"/>
                </a:cubicBezTo>
                <a:cubicBezTo>
                  <a:pt x="4024303" y="4011939"/>
                  <a:pt x="4020629" y="4065244"/>
                  <a:pt x="4015308" y="4118042"/>
                </a:cubicBezTo>
                <a:cubicBezTo>
                  <a:pt x="4010620" y="4165889"/>
                  <a:pt x="4006946" y="4213610"/>
                  <a:pt x="4019615" y="4258539"/>
                </a:cubicBezTo>
                <a:cubicBezTo>
                  <a:pt x="4050656" y="4371622"/>
                  <a:pt x="4033679" y="4484070"/>
                  <a:pt x="4022023" y="4596391"/>
                </a:cubicBezTo>
                <a:cubicBezTo>
                  <a:pt x="4016321" y="4650965"/>
                  <a:pt x="4007959" y="4708712"/>
                  <a:pt x="4020629" y="4758718"/>
                </a:cubicBezTo>
                <a:cubicBezTo>
                  <a:pt x="4043941" y="4847432"/>
                  <a:pt x="4025697" y="4931705"/>
                  <a:pt x="4015561" y="5016866"/>
                </a:cubicBezTo>
                <a:cubicBezTo>
                  <a:pt x="4003335" y="5100174"/>
                  <a:pt x="4005096" y="5184929"/>
                  <a:pt x="4020756" y="5267654"/>
                </a:cubicBezTo>
                <a:cubicBezTo>
                  <a:pt x="4033172" y="5326035"/>
                  <a:pt x="4033172" y="5385432"/>
                  <a:pt x="4034692" y="5444194"/>
                </a:cubicBezTo>
                <a:cubicBezTo>
                  <a:pt x="4035579" y="5481001"/>
                  <a:pt x="4022023" y="5518441"/>
                  <a:pt x="4013027" y="5555120"/>
                </a:cubicBezTo>
                <a:cubicBezTo>
                  <a:pt x="3996937" y="5621371"/>
                  <a:pt x="3991109" y="5688636"/>
                  <a:pt x="4013027" y="5753237"/>
                </a:cubicBezTo>
                <a:cubicBezTo>
                  <a:pt x="4043561" y="5842713"/>
                  <a:pt x="4061045" y="5932189"/>
                  <a:pt x="4048375" y="6026870"/>
                </a:cubicBezTo>
                <a:cubicBezTo>
                  <a:pt x="4041027" y="6085251"/>
                  <a:pt x="4039380" y="6144902"/>
                  <a:pt x="4028357" y="6202522"/>
                </a:cubicBezTo>
                <a:cubicBezTo>
                  <a:pt x="4010240" y="6298091"/>
                  <a:pt x="4016701" y="6393024"/>
                  <a:pt x="4031145" y="6487196"/>
                </a:cubicBezTo>
                <a:cubicBezTo>
                  <a:pt x="4041293" y="6565885"/>
                  <a:pt x="4042395" y="6645474"/>
                  <a:pt x="4034439" y="6724403"/>
                </a:cubicBezTo>
                <a:lnTo>
                  <a:pt x="402520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5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D4E633-7FFB-4E31-E281-787E5AA9EE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2706624"/>
            <a:ext cx="6894576" cy="348386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600" dirty="0"/>
              <a:t>Family Communications</a:t>
            </a:r>
          </a:p>
          <a:p>
            <a:pPr lvl="1"/>
            <a:r>
              <a:rPr lang="en-US" sz="1800" dirty="0"/>
              <a:t>Family phone numbers, addresses, socials &amp; medical info</a:t>
            </a:r>
          </a:p>
          <a:p>
            <a:pPr lvl="1"/>
            <a:r>
              <a:rPr lang="en-US" sz="1800" dirty="0"/>
              <a:t>Emergency contacts in case of separation or loss of phone – local &amp; out-of-town</a:t>
            </a:r>
          </a:p>
          <a:p>
            <a:pPr lvl="1"/>
            <a:r>
              <a:rPr lang="en-US" sz="1800" dirty="0"/>
              <a:t>Important phone numbers – doctors, schools, employers, </a:t>
            </a:r>
            <a:r>
              <a:rPr lang="en-US" sz="1800" dirty="0" err="1"/>
              <a:t>etc</a:t>
            </a:r>
            <a:endParaRPr lang="en-US" sz="1800" dirty="0"/>
          </a:p>
          <a:p>
            <a:pPr lvl="1"/>
            <a:r>
              <a:rPr lang="en-US" sz="1800" dirty="0"/>
              <a:t>Family code words: (a) I’m ok “daytime” or (b) I’m in distress “nighttime”</a:t>
            </a:r>
          </a:p>
          <a:p>
            <a:pPr lvl="1"/>
            <a:endParaRPr lang="en-US" sz="1800" dirty="0"/>
          </a:p>
          <a:p>
            <a:pPr marL="0" indent="0">
              <a:buNone/>
            </a:pPr>
            <a:r>
              <a:rPr lang="en-US" sz="2600" dirty="0"/>
              <a:t>Meeting</a:t>
            </a:r>
            <a:r>
              <a:rPr lang="en-US" sz="2000" dirty="0"/>
              <a:t> </a:t>
            </a:r>
            <a:r>
              <a:rPr lang="en-US" sz="2600" dirty="0"/>
              <a:t>Place</a:t>
            </a:r>
          </a:p>
          <a:p>
            <a:pPr lvl="1"/>
            <a:r>
              <a:rPr lang="en-US" sz="1800" dirty="0"/>
              <a:t>Select a meeting place for at home, local &amp; out-of-town</a:t>
            </a:r>
          </a:p>
          <a:p>
            <a:pPr lvl="1"/>
            <a:r>
              <a:rPr lang="en-US" sz="1800" dirty="0"/>
              <a:t>Establish meeting places in two directions</a:t>
            </a:r>
          </a:p>
          <a:p>
            <a:pPr lvl="1"/>
            <a:r>
              <a:rPr lang="en-US" sz="1800" dirty="0"/>
              <a:t>Save locations to map ahead of time</a:t>
            </a:r>
          </a:p>
          <a:p>
            <a:pPr lvl="1"/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6079752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8" name="Rectangle 167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Graphic 52" descr="Questions">
            <a:extLst>
              <a:ext uri="{FF2B5EF4-FFF2-40B4-BE49-F238E27FC236}">
                <a16:creationId xmlns:a16="http://schemas.microsoft.com/office/drawing/2014/main" id="{ED06CFD1-6DB9-D203-2937-9906939AD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4988" y="1744515"/>
            <a:ext cx="3368969" cy="3368969"/>
          </a:xfrm>
          <a:prstGeom prst="rect">
            <a:avLst/>
          </a:prstGeom>
        </p:spPr>
      </p:pic>
      <p:sp>
        <p:nvSpPr>
          <p:cNvPr id="170" name="Freeform: Shape 169">
            <a:extLst>
              <a:ext uri="{FF2B5EF4-FFF2-40B4-BE49-F238E27FC236}">
                <a16:creationId xmlns:a16="http://schemas.microsoft.com/office/drawing/2014/main" id="{15109354-9C5D-4F8C-B0E6-D1043C7BF2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9992" y="0"/>
            <a:ext cx="7562008" cy="6858000"/>
          </a:xfrm>
          <a:custGeom>
            <a:avLst/>
            <a:gdLst>
              <a:gd name="connsiteX0" fmla="*/ 7529613 w 7529613"/>
              <a:gd name="connsiteY0" fmla="*/ 0 h 6858000"/>
              <a:gd name="connsiteX1" fmla="*/ 1222331 w 7529613"/>
              <a:gd name="connsiteY1" fmla="*/ 0 h 6858000"/>
              <a:gd name="connsiteX2" fmla="*/ 1126483 w 7529613"/>
              <a:gd name="connsiteY2" fmla="*/ 148742 h 6858000"/>
              <a:gd name="connsiteX3" fmla="*/ 767554 w 7529613"/>
              <a:gd name="connsiteY3" fmla="*/ 819975 h 6858000"/>
              <a:gd name="connsiteX4" fmla="*/ 742103 w 7529613"/>
              <a:gd name="connsiteY4" fmla="*/ 854514 h 6858000"/>
              <a:gd name="connsiteX5" fmla="*/ 785881 w 7529613"/>
              <a:gd name="connsiteY5" fmla="*/ 750263 h 6858000"/>
              <a:gd name="connsiteX6" fmla="*/ 978978 w 7529613"/>
              <a:gd name="connsiteY6" fmla="*/ 331786 h 6858000"/>
              <a:gd name="connsiteX7" fmla="*/ 1155717 w 7529613"/>
              <a:gd name="connsiteY7" fmla="*/ 0 h 6858000"/>
              <a:gd name="connsiteX8" fmla="*/ 1098249 w 7529613"/>
              <a:gd name="connsiteY8" fmla="*/ 0 h 6858000"/>
              <a:gd name="connsiteX9" fmla="*/ 991458 w 7529613"/>
              <a:gd name="connsiteY9" fmla="*/ 196614 h 6858000"/>
              <a:gd name="connsiteX10" fmla="*/ 493941 w 7529613"/>
              <a:gd name="connsiteY10" fmla="*/ 1371196 h 6858000"/>
              <a:gd name="connsiteX11" fmla="*/ 46485 w 7529613"/>
              <a:gd name="connsiteY11" fmla="*/ 3331516 h 6858000"/>
              <a:gd name="connsiteX12" fmla="*/ 12252 w 7529613"/>
              <a:gd name="connsiteY12" fmla="*/ 4357388 h 6858000"/>
              <a:gd name="connsiteX13" fmla="*/ 170821 w 7529613"/>
              <a:gd name="connsiteY13" fmla="*/ 5552906 h 6858000"/>
              <a:gd name="connsiteX14" fmla="*/ 537265 w 7529613"/>
              <a:gd name="connsiteY14" fmla="*/ 6828295 h 6858000"/>
              <a:gd name="connsiteX15" fmla="*/ 549692 w 7529613"/>
              <a:gd name="connsiteY15" fmla="*/ 6858000 h 6858000"/>
              <a:gd name="connsiteX16" fmla="*/ 602234 w 7529613"/>
              <a:gd name="connsiteY16" fmla="*/ 6858000 h 6858000"/>
              <a:gd name="connsiteX17" fmla="*/ 595414 w 7529613"/>
              <a:gd name="connsiteY17" fmla="*/ 6841549 h 6858000"/>
              <a:gd name="connsiteX18" fmla="*/ 364260 w 7529613"/>
              <a:gd name="connsiteY18" fmla="*/ 6142729 h 6858000"/>
              <a:gd name="connsiteX19" fmla="*/ 213071 w 7529613"/>
              <a:gd name="connsiteY19" fmla="*/ 5513923 h 6858000"/>
              <a:gd name="connsiteX20" fmla="*/ 211290 w 7529613"/>
              <a:gd name="connsiteY20" fmla="*/ 5480401 h 6858000"/>
              <a:gd name="connsiteX21" fmla="*/ 311446 w 7529613"/>
              <a:gd name="connsiteY21" fmla="*/ 5830359 h 6858000"/>
              <a:gd name="connsiteX22" fmla="*/ 622963 w 7529613"/>
              <a:gd name="connsiteY22" fmla="*/ 6670527 h 6858000"/>
              <a:gd name="connsiteX23" fmla="*/ 710464 w 7529613"/>
              <a:gd name="connsiteY23" fmla="*/ 6858000 h 6858000"/>
              <a:gd name="connsiteX24" fmla="*/ 7529613 w 7529613"/>
              <a:gd name="connsiteY2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529613" h="6858000">
                <a:moveTo>
                  <a:pt x="7529613" y="0"/>
                </a:moveTo>
                <a:lnTo>
                  <a:pt x="1222331" y="0"/>
                </a:lnTo>
                <a:lnTo>
                  <a:pt x="1126483" y="148742"/>
                </a:lnTo>
                <a:cubicBezTo>
                  <a:pt x="995323" y="365513"/>
                  <a:pt x="876174" y="589569"/>
                  <a:pt x="767554" y="819975"/>
                </a:cubicBezTo>
                <a:cubicBezTo>
                  <a:pt x="762210" y="833492"/>
                  <a:pt x="753441" y="845393"/>
                  <a:pt x="742103" y="854514"/>
                </a:cubicBezTo>
                <a:cubicBezTo>
                  <a:pt x="756737" y="819849"/>
                  <a:pt x="770991" y="784928"/>
                  <a:pt x="785881" y="750263"/>
                </a:cubicBezTo>
                <a:cubicBezTo>
                  <a:pt x="846713" y="608712"/>
                  <a:pt x="910948" y="469145"/>
                  <a:pt x="978978" y="331786"/>
                </a:cubicBezTo>
                <a:lnTo>
                  <a:pt x="1155717" y="0"/>
                </a:lnTo>
                <a:lnTo>
                  <a:pt x="1098249" y="0"/>
                </a:lnTo>
                <a:lnTo>
                  <a:pt x="991458" y="196614"/>
                </a:lnTo>
                <a:cubicBezTo>
                  <a:pt x="797017" y="573253"/>
                  <a:pt x="633548" y="966066"/>
                  <a:pt x="493941" y="1371196"/>
                </a:cubicBezTo>
                <a:cubicBezTo>
                  <a:pt x="276630" y="2007265"/>
                  <a:pt x="126659" y="2664286"/>
                  <a:pt x="46485" y="3331516"/>
                </a:cubicBezTo>
                <a:cubicBezTo>
                  <a:pt x="4488" y="3672965"/>
                  <a:pt x="-14219" y="4013908"/>
                  <a:pt x="12252" y="4357388"/>
                </a:cubicBezTo>
                <a:cubicBezTo>
                  <a:pt x="43558" y="4758899"/>
                  <a:pt x="90773" y="5157998"/>
                  <a:pt x="170821" y="5552906"/>
                </a:cubicBezTo>
                <a:cubicBezTo>
                  <a:pt x="259109" y="5988893"/>
                  <a:pt x="378967" y="6414594"/>
                  <a:pt x="537265" y="6828295"/>
                </a:cubicBezTo>
                <a:lnTo>
                  <a:pt x="549692" y="6858000"/>
                </a:lnTo>
                <a:lnTo>
                  <a:pt x="602234" y="6858000"/>
                </a:lnTo>
                <a:lnTo>
                  <a:pt x="595414" y="6841549"/>
                </a:lnTo>
                <a:cubicBezTo>
                  <a:pt x="507884" y="6614016"/>
                  <a:pt x="431296" y="6380817"/>
                  <a:pt x="364260" y="6142729"/>
                </a:cubicBezTo>
                <a:cubicBezTo>
                  <a:pt x="305974" y="5935370"/>
                  <a:pt x="262958" y="5723695"/>
                  <a:pt x="213071" y="5513923"/>
                </a:cubicBezTo>
                <a:cubicBezTo>
                  <a:pt x="211892" y="5502788"/>
                  <a:pt x="211299" y="5491601"/>
                  <a:pt x="211290" y="5480401"/>
                </a:cubicBezTo>
                <a:cubicBezTo>
                  <a:pt x="247814" y="5607635"/>
                  <a:pt x="276958" y="5719759"/>
                  <a:pt x="311446" y="5830359"/>
                </a:cubicBezTo>
                <a:cubicBezTo>
                  <a:pt x="401357" y="6118381"/>
                  <a:pt x="505060" y="6398531"/>
                  <a:pt x="622963" y="6670527"/>
                </a:cubicBezTo>
                <a:lnTo>
                  <a:pt x="710464" y="6858000"/>
                </a:lnTo>
                <a:lnTo>
                  <a:pt x="7529613" y="6858000"/>
                </a:lnTo>
                <a:close/>
              </a:path>
            </a:pathLst>
          </a:custGeom>
          <a:solidFill>
            <a:schemeClr val="accent2"/>
          </a:solidFill>
          <a:ln w="685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4ED24A-4E70-35BF-3384-CE108561B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354" y="457201"/>
            <a:ext cx="5337270" cy="1835911"/>
          </a:xfrm>
        </p:spPr>
        <p:txBody>
          <a:bodyPr anchor="b"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</a:rPr>
              <a:t>ARBC</a:t>
            </a:r>
            <a:br>
              <a:rPr lang="en-US" sz="5400" dirty="0">
                <a:solidFill>
                  <a:srgbClr val="FFFFFF"/>
                </a:solidFill>
              </a:rPr>
            </a:br>
            <a:r>
              <a:rPr lang="en-US" sz="5400" dirty="0">
                <a:solidFill>
                  <a:srgbClr val="FFFFFF"/>
                </a:solidFill>
              </a:rPr>
              <a:t> Facility</a:t>
            </a:r>
          </a:p>
        </p:txBody>
      </p:sp>
      <p:sp>
        <p:nvSpPr>
          <p:cNvPr id="172" name="sketch line">
            <a:extLst>
              <a:ext uri="{FF2B5EF4-FFF2-40B4-BE49-F238E27FC236}">
                <a16:creationId xmlns:a16="http://schemas.microsoft.com/office/drawing/2014/main" id="{49B530FE-A87D-41A0-A920-ADC6539EA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59353" y="2560829"/>
            <a:ext cx="5029200" cy="18288"/>
          </a:xfrm>
          <a:custGeom>
            <a:avLst/>
            <a:gdLst>
              <a:gd name="connsiteX0" fmla="*/ 0 w 5029200"/>
              <a:gd name="connsiteY0" fmla="*/ 0 h 18288"/>
              <a:gd name="connsiteX1" fmla="*/ 528066 w 5029200"/>
              <a:gd name="connsiteY1" fmla="*/ 0 h 18288"/>
              <a:gd name="connsiteX2" fmla="*/ 1207008 w 5029200"/>
              <a:gd name="connsiteY2" fmla="*/ 0 h 18288"/>
              <a:gd name="connsiteX3" fmla="*/ 1785366 w 5029200"/>
              <a:gd name="connsiteY3" fmla="*/ 0 h 18288"/>
              <a:gd name="connsiteX4" fmla="*/ 2313432 w 5029200"/>
              <a:gd name="connsiteY4" fmla="*/ 0 h 18288"/>
              <a:gd name="connsiteX5" fmla="*/ 2992374 w 5029200"/>
              <a:gd name="connsiteY5" fmla="*/ 0 h 18288"/>
              <a:gd name="connsiteX6" fmla="*/ 3621024 w 5029200"/>
              <a:gd name="connsiteY6" fmla="*/ 0 h 18288"/>
              <a:gd name="connsiteX7" fmla="*/ 4249674 w 5029200"/>
              <a:gd name="connsiteY7" fmla="*/ 0 h 18288"/>
              <a:gd name="connsiteX8" fmla="*/ 5029200 w 5029200"/>
              <a:gd name="connsiteY8" fmla="*/ 0 h 18288"/>
              <a:gd name="connsiteX9" fmla="*/ 5029200 w 5029200"/>
              <a:gd name="connsiteY9" fmla="*/ 18288 h 18288"/>
              <a:gd name="connsiteX10" fmla="*/ 4501134 w 5029200"/>
              <a:gd name="connsiteY10" fmla="*/ 18288 h 18288"/>
              <a:gd name="connsiteX11" fmla="*/ 4023360 w 5029200"/>
              <a:gd name="connsiteY11" fmla="*/ 18288 h 18288"/>
              <a:gd name="connsiteX12" fmla="*/ 3344418 w 5029200"/>
              <a:gd name="connsiteY12" fmla="*/ 18288 h 18288"/>
              <a:gd name="connsiteX13" fmla="*/ 2816352 w 5029200"/>
              <a:gd name="connsiteY13" fmla="*/ 18288 h 18288"/>
              <a:gd name="connsiteX14" fmla="*/ 2137410 w 5029200"/>
              <a:gd name="connsiteY14" fmla="*/ 18288 h 18288"/>
              <a:gd name="connsiteX15" fmla="*/ 1408176 w 5029200"/>
              <a:gd name="connsiteY15" fmla="*/ 18288 h 18288"/>
              <a:gd name="connsiteX16" fmla="*/ 829818 w 5029200"/>
              <a:gd name="connsiteY16" fmla="*/ 18288 h 18288"/>
              <a:gd name="connsiteX17" fmla="*/ 0 w 5029200"/>
              <a:gd name="connsiteY17" fmla="*/ 18288 h 18288"/>
              <a:gd name="connsiteX18" fmla="*/ 0 w 5029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029200" h="18288" fill="none" extrusionOk="0">
                <a:moveTo>
                  <a:pt x="0" y="0"/>
                </a:moveTo>
                <a:cubicBezTo>
                  <a:pt x="142937" y="1696"/>
                  <a:pt x="371859" y="12840"/>
                  <a:pt x="528066" y="0"/>
                </a:cubicBezTo>
                <a:cubicBezTo>
                  <a:pt x="684273" y="-12840"/>
                  <a:pt x="928949" y="-5725"/>
                  <a:pt x="1207008" y="0"/>
                </a:cubicBezTo>
                <a:cubicBezTo>
                  <a:pt x="1485067" y="5725"/>
                  <a:pt x="1562886" y="-21331"/>
                  <a:pt x="1785366" y="0"/>
                </a:cubicBezTo>
                <a:cubicBezTo>
                  <a:pt x="2007846" y="21331"/>
                  <a:pt x="2056226" y="25221"/>
                  <a:pt x="2313432" y="0"/>
                </a:cubicBezTo>
                <a:cubicBezTo>
                  <a:pt x="2570638" y="-25221"/>
                  <a:pt x="2732455" y="16294"/>
                  <a:pt x="2992374" y="0"/>
                </a:cubicBezTo>
                <a:cubicBezTo>
                  <a:pt x="3252293" y="-16294"/>
                  <a:pt x="3319267" y="-29774"/>
                  <a:pt x="3621024" y="0"/>
                </a:cubicBezTo>
                <a:cubicBezTo>
                  <a:pt x="3922781" y="29774"/>
                  <a:pt x="3998107" y="-1004"/>
                  <a:pt x="4249674" y="0"/>
                </a:cubicBezTo>
                <a:cubicBezTo>
                  <a:pt x="4501241" y="1004"/>
                  <a:pt x="4792523" y="-4510"/>
                  <a:pt x="5029200" y="0"/>
                </a:cubicBezTo>
                <a:cubicBezTo>
                  <a:pt x="5029730" y="6954"/>
                  <a:pt x="5029934" y="12839"/>
                  <a:pt x="5029200" y="18288"/>
                </a:cubicBezTo>
                <a:cubicBezTo>
                  <a:pt x="4805432" y="23154"/>
                  <a:pt x="4715801" y="17034"/>
                  <a:pt x="4501134" y="18288"/>
                </a:cubicBezTo>
                <a:cubicBezTo>
                  <a:pt x="4286467" y="19542"/>
                  <a:pt x="4193719" y="41701"/>
                  <a:pt x="4023360" y="18288"/>
                </a:cubicBezTo>
                <a:cubicBezTo>
                  <a:pt x="3853001" y="-5125"/>
                  <a:pt x="3676466" y="16909"/>
                  <a:pt x="3344418" y="18288"/>
                </a:cubicBezTo>
                <a:cubicBezTo>
                  <a:pt x="3012370" y="19667"/>
                  <a:pt x="2945824" y="14410"/>
                  <a:pt x="2816352" y="18288"/>
                </a:cubicBezTo>
                <a:cubicBezTo>
                  <a:pt x="2686880" y="22166"/>
                  <a:pt x="2438351" y="13507"/>
                  <a:pt x="2137410" y="18288"/>
                </a:cubicBezTo>
                <a:cubicBezTo>
                  <a:pt x="1836469" y="23069"/>
                  <a:pt x="1581391" y="46111"/>
                  <a:pt x="1408176" y="18288"/>
                </a:cubicBezTo>
                <a:cubicBezTo>
                  <a:pt x="1234961" y="-9535"/>
                  <a:pt x="1040489" y="-7495"/>
                  <a:pt x="829818" y="18288"/>
                </a:cubicBezTo>
                <a:cubicBezTo>
                  <a:pt x="619147" y="44071"/>
                  <a:pt x="238626" y="37568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029200" h="18288" stroke="0" extrusionOk="0">
                <a:moveTo>
                  <a:pt x="0" y="0"/>
                </a:moveTo>
                <a:cubicBezTo>
                  <a:pt x="165412" y="-21137"/>
                  <a:pt x="322344" y="-21985"/>
                  <a:pt x="578358" y="0"/>
                </a:cubicBezTo>
                <a:cubicBezTo>
                  <a:pt x="834372" y="21985"/>
                  <a:pt x="907099" y="-19195"/>
                  <a:pt x="1056132" y="0"/>
                </a:cubicBezTo>
                <a:cubicBezTo>
                  <a:pt x="1205165" y="19195"/>
                  <a:pt x="1612834" y="-24928"/>
                  <a:pt x="1785366" y="0"/>
                </a:cubicBezTo>
                <a:cubicBezTo>
                  <a:pt x="1957898" y="24928"/>
                  <a:pt x="2149044" y="19108"/>
                  <a:pt x="2363724" y="0"/>
                </a:cubicBezTo>
                <a:cubicBezTo>
                  <a:pt x="2578404" y="-19108"/>
                  <a:pt x="2759981" y="-21788"/>
                  <a:pt x="2942082" y="0"/>
                </a:cubicBezTo>
                <a:cubicBezTo>
                  <a:pt x="3124183" y="21788"/>
                  <a:pt x="3482217" y="8836"/>
                  <a:pt x="3671316" y="0"/>
                </a:cubicBezTo>
                <a:cubicBezTo>
                  <a:pt x="3860415" y="-8836"/>
                  <a:pt x="4058665" y="-25048"/>
                  <a:pt x="4199382" y="0"/>
                </a:cubicBezTo>
                <a:cubicBezTo>
                  <a:pt x="4340099" y="25048"/>
                  <a:pt x="4735096" y="-22088"/>
                  <a:pt x="5029200" y="0"/>
                </a:cubicBezTo>
                <a:cubicBezTo>
                  <a:pt x="5028517" y="5414"/>
                  <a:pt x="5028480" y="12510"/>
                  <a:pt x="5029200" y="18288"/>
                </a:cubicBezTo>
                <a:cubicBezTo>
                  <a:pt x="4891577" y="31493"/>
                  <a:pt x="4684146" y="-2509"/>
                  <a:pt x="4501134" y="18288"/>
                </a:cubicBezTo>
                <a:cubicBezTo>
                  <a:pt x="4318122" y="39085"/>
                  <a:pt x="4030703" y="3672"/>
                  <a:pt x="3872484" y="18288"/>
                </a:cubicBezTo>
                <a:cubicBezTo>
                  <a:pt x="3714265" y="32905"/>
                  <a:pt x="3546134" y="7501"/>
                  <a:pt x="3294126" y="18288"/>
                </a:cubicBezTo>
                <a:cubicBezTo>
                  <a:pt x="3042118" y="29075"/>
                  <a:pt x="2912116" y="11153"/>
                  <a:pt x="2564892" y="18288"/>
                </a:cubicBezTo>
                <a:cubicBezTo>
                  <a:pt x="2217668" y="25423"/>
                  <a:pt x="2095118" y="11659"/>
                  <a:pt x="1835658" y="18288"/>
                </a:cubicBezTo>
                <a:cubicBezTo>
                  <a:pt x="1576198" y="24917"/>
                  <a:pt x="1500897" y="19889"/>
                  <a:pt x="1307592" y="18288"/>
                </a:cubicBezTo>
                <a:cubicBezTo>
                  <a:pt x="1114287" y="16687"/>
                  <a:pt x="961527" y="47453"/>
                  <a:pt x="678942" y="18288"/>
                </a:cubicBezTo>
                <a:cubicBezTo>
                  <a:pt x="396357" y="-10877"/>
                  <a:pt x="271066" y="23005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A040E-B4DE-2722-E4BA-9A34FF1C63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9354" y="2798064"/>
            <a:ext cx="5461095" cy="3417611"/>
          </a:xfrm>
        </p:spPr>
        <p:txBody>
          <a:bodyPr anchor="t">
            <a:normAutofit/>
          </a:bodyPr>
          <a:lstStyle/>
          <a:p>
            <a:r>
              <a:rPr lang="en-US" sz="2200" dirty="0">
                <a:solidFill>
                  <a:srgbClr val="FFFFFF"/>
                </a:solidFill>
              </a:rPr>
              <a:t>Restrooms</a:t>
            </a:r>
          </a:p>
          <a:p>
            <a:r>
              <a:rPr lang="en-US" sz="2200" dirty="0">
                <a:solidFill>
                  <a:srgbClr val="FFFFFF"/>
                </a:solidFill>
              </a:rPr>
              <a:t>Water</a:t>
            </a:r>
          </a:p>
          <a:p>
            <a:r>
              <a:rPr lang="en-US" sz="2200" dirty="0">
                <a:solidFill>
                  <a:srgbClr val="FFFFFF"/>
                </a:solidFill>
              </a:rPr>
              <a:t>Breaks</a:t>
            </a:r>
          </a:p>
          <a:p>
            <a:r>
              <a:rPr lang="en-US" sz="2200" dirty="0">
                <a:solidFill>
                  <a:srgbClr val="FFFFFF"/>
                </a:solidFill>
              </a:rPr>
              <a:t>Questions</a:t>
            </a:r>
          </a:p>
          <a:p>
            <a:r>
              <a:rPr lang="en-US" sz="2200" dirty="0">
                <a:solidFill>
                  <a:srgbClr val="FFFFFF"/>
                </a:solidFill>
              </a:rPr>
              <a:t>Emergency Evacuation</a:t>
            </a:r>
          </a:p>
          <a:p>
            <a:r>
              <a:rPr lang="en-US" sz="2200" dirty="0">
                <a:solidFill>
                  <a:srgbClr val="FFFFFF"/>
                </a:solidFill>
              </a:rPr>
              <a:t>Incident Action Plan</a:t>
            </a:r>
          </a:p>
        </p:txBody>
      </p:sp>
    </p:spTree>
    <p:extLst>
      <p:ext uri="{BB962C8B-B14F-4D97-AF65-F5344CB8AC3E}">
        <p14:creationId xmlns:p14="http://schemas.microsoft.com/office/powerpoint/2010/main" val="5917878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4F85A1-DD7B-2243-3184-D7E10EAC0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6" y="329184"/>
            <a:ext cx="6894576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/>
              <a:t>Make a Plan</a:t>
            </a:r>
          </a:p>
        </p:txBody>
      </p:sp>
      <p:pic>
        <p:nvPicPr>
          <p:cNvPr id="6" name="Content Placeholder 5" descr="A team studying a blueprint">
            <a:extLst>
              <a:ext uri="{FF2B5EF4-FFF2-40B4-BE49-F238E27FC236}">
                <a16:creationId xmlns:a16="http://schemas.microsoft.com/office/drawing/2014/main" id="{F4800596-F37F-9CD9-0160-A894C3A7828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31751" r="28805" b="-2"/>
          <a:stretch/>
        </p:blipFill>
        <p:spPr>
          <a:xfrm>
            <a:off x="20" y="1"/>
            <a:ext cx="4052522" cy="6858000"/>
          </a:xfrm>
          <a:custGeom>
            <a:avLst/>
            <a:gdLst/>
            <a:ahLst/>
            <a:cxnLst/>
            <a:rect l="l" t="t" r="r" b="b"/>
            <a:pathLst>
              <a:path w="4052542" h="6858000">
                <a:moveTo>
                  <a:pt x="0" y="0"/>
                </a:moveTo>
                <a:lnTo>
                  <a:pt x="4020923" y="0"/>
                </a:lnTo>
                <a:lnTo>
                  <a:pt x="4022656" y="14697"/>
                </a:lnTo>
                <a:cubicBezTo>
                  <a:pt x="4037606" y="98462"/>
                  <a:pt x="4035072" y="183369"/>
                  <a:pt x="4039126" y="267642"/>
                </a:cubicBezTo>
                <a:cubicBezTo>
                  <a:pt x="4043941" y="370699"/>
                  <a:pt x="4037860" y="474136"/>
                  <a:pt x="4035579" y="577446"/>
                </a:cubicBezTo>
                <a:cubicBezTo>
                  <a:pt x="4033805" y="665399"/>
                  <a:pt x="4025063" y="753226"/>
                  <a:pt x="4027724" y="841306"/>
                </a:cubicBezTo>
                <a:cubicBezTo>
                  <a:pt x="4027914" y="844352"/>
                  <a:pt x="4027914" y="847398"/>
                  <a:pt x="4027724" y="850444"/>
                </a:cubicBezTo>
                <a:cubicBezTo>
                  <a:pt x="4019615" y="947281"/>
                  <a:pt x="4019615" y="1044626"/>
                  <a:pt x="4027724" y="1141464"/>
                </a:cubicBezTo>
                <a:cubicBezTo>
                  <a:pt x="4030296" y="1181772"/>
                  <a:pt x="4029574" y="1222221"/>
                  <a:pt x="4025570" y="1262415"/>
                </a:cubicBezTo>
                <a:cubicBezTo>
                  <a:pt x="4021769" y="1313563"/>
                  <a:pt x="4009606" y="1365472"/>
                  <a:pt x="4018348" y="1416238"/>
                </a:cubicBezTo>
                <a:cubicBezTo>
                  <a:pt x="4024037" y="1458058"/>
                  <a:pt x="4027166" y="1500194"/>
                  <a:pt x="4027724" y="1542394"/>
                </a:cubicBezTo>
                <a:cubicBezTo>
                  <a:pt x="4032158" y="1636820"/>
                  <a:pt x="4027977" y="1731753"/>
                  <a:pt x="4026330" y="1826433"/>
                </a:cubicBezTo>
                <a:cubicBezTo>
                  <a:pt x="4024556" y="1936724"/>
                  <a:pt x="4027344" y="2047015"/>
                  <a:pt x="4018475" y="2157432"/>
                </a:cubicBezTo>
                <a:cubicBezTo>
                  <a:pt x="4013597" y="2246629"/>
                  <a:pt x="4013597" y="2336029"/>
                  <a:pt x="4018475" y="2425226"/>
                </a:cubicBezTo>
                <a:cubicBezTo>
                  <a:pt x="4020882" y="2506961"/>
                  <a:pt x="4033172" y="2587934"/>
                  <a:pt x="4031145" y="2670557"/>
                </a:cubicBezTo>
                <a:cubicBezTo>
                  <a:pt x="4028737" y="2766886"/>
                  <a:pt x="4017335" y="2862962"/>
                  <a:pt x="4020882" y="2959546"/>
                </a:cubicBezTo>
                <a:cubicBezTo>
                  <a:pt x="4022529" y="3005617"/>
                  <a:pt x="4022656" y="3051688"/>
                  <a:pt x="4023543" y="3097758"/>
                </a:cubicBezTo>
                <a:cubicBezTo>
                  <a:pt x="4024683" y="3153221"/>
                  <a:pt x="4034692" y="3208556"/>
                  <a:pt x="4029117" y="3263892"/>
                </a:cubicBezTo>
                <a:cubicBezTo>
                  <a:pt x="4019869" y="3356161"/>
                  <a:pt x="3995923" y="3446906"/>
                  <a:pt x="4010873" y="3541459"/>
                </a:cubicBezTo>
                <a:cubicBezTo>
                  <a:pt x="4019108" y="3593495"/>
                  <a:pt x="4028357" y="3645658"/>
                  <a:pt x="4033172" y="3698201"/>
                </a:cubicBezTo>
                <a:cubicBezTo>
                  <a:pt x="4037353" y="3745160"/>
                  <a:pt x="4047868" y="3792881"/>
                  <a:pt x="4039886" y="3839586"/>
                </a:cubicBezTo>
                <a:cubicBezTo>
                  <a:pt x="4033045" y="3879565"/>
                  <a:pt x="4036592" y="3919544"/>
                  <a:pt x="4031271" y="3959523"/>
                </a:cubicBezTo>
                <a:cubicBezTo>
                  <a:pt x="4024303" y="4011939"/>
                  <a:pt x="4020629" y="4065244"/>
                  <a:pt x="4015308" y="4118042"/>
                </a:cubicBezTo>
                <a:cubicBezTo>
                  <a:pt x="4010620" y="4165889"/>
                  <a:pt x="4006946" y="4213610"/>
                  <a:pt x="4019615" y="4258539"/>
                </a:cubicBezTo>
                <a:cubicBezTo>
                  <a:pt x="4050656" y="4371622"/>
                  <a:pt x="4033679" y="4484070"/>
                  <a:pt x="4022023" y="4596391"/>
                </a:cubicBezTo>
                <a:cubicBezTo>
                  <a:pt x="4016321" y="4650965"/>
                  <a:pt x="4007959" y="4708712"/>
                  <a:pt x="4020629" y="4758718"/>
                </a:cubicBezTo>
                <a:cubicBezTo>
                  <a:pt x="4043941" y="4847432"/>
                  <a:pt x="4025697" y="4931705"/>
                  <a:pt x="4015561" y="5016866"/>
                </a:cubicBezTo>
                <a:cubicBezTo>
                  <a:pt x="4003335" y="5100174"/>
                  <a:pt x="4005096" y="5184929"/>
                  <a:pt x="4020756" y="5267654"/>
                </a:cubicBezTo>
                <a:cubicBezTo>
                  <a:pt x="4033172" y="5326035"/>
                  <a:pt x="4033172" y="5385432"/>
                  <a:pt x="4034692" y="5444194"/>
                </a:cubicBezTo>
                <a:cubicBezTo>
                  <a:pt x="4035579" y="5481001"/>
                  <a:pt x="4022023" y="5518441"/>
                  <a:pt x="4013027" y="5555120"/>
                </a:cubicBezTo>
                <a:cubicBezTo>
                  <a:pt x="3996937" y="5621371"/>
                  <a:pt x="3991109" y="5688636"/>
                  <a:pt x="4013027" y="5753237"/>
                </a:cubicBezTo>
                <a:cubicBezTo>
                  <a:pt x="4043561" y="5842713"/>
                  <a:pt x="4061045" y="5932189"/>
                  <a:pt x="4048375" y="6026870"/>
                </a:cubicBezTo>
                <a:cubicBezTo>
                  <a:pt x="4041027" y="6085251"/>
                  <a:pt x="4039380" y="6144902"/>
                  <a:pt x="4028357" y="6202522"/>
                </a:cubicBezTo>
                <a:cubicBezTo>
                  <a:pt x="4010240" y="6298091"/>
                  <a:pt x="4016701" y="6393024"/>
                  <a:pt x="4031145" y="6487196"/>
                </a:cubicBezTo>
                <a:cubicBezTo>
                  <a:pt x="4041293" y="6565885"/>
                  <a:pt x="4042395" y="6645474"/>
                  <a:pt x="4034439" y="6724403"/>
                </a:cubicBezTo>
                <a:lnTo>
                  <a:pt x="402520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6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E646C7-131D-C2B9-8B81-2EC1F65B3F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54295" y="2706624"/>
            <a:ext cx="6894575" cy="348386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dirty="0"/>
              <a:t>Evacuation / Shelter In Place</a:t>
            </a:r>
          </a:p>
          <a:p>
            <a:pPr lvl="1"/>
            <a:r>
              <a:rPr lang="en-US" sz="1800" dirty="0"/>
              <a:t>Charge phones, fill fuel tank ahead of time, load gear</a:t>
            </a:r>
          </a:p>
          <a:p>
            <a:pPr lvl="1"/>
            <a:r>
              <a:rPr lang="en-US" sz="1800" dirty="0"/>
              <a:t>Plan what situations you’ll stay and for how long</a:t>
            </a:r>
          </a:p>
          <a:p>
            <a:pPr lvl="1"/>
            <a:r>
              <a:rPr lang="en-US" sz="1800" dirty="0"/>
              <a:t>Realistic expectations based on supplies and conditions – weather, utilities, comfort &amp; health</a:t>
            </a:r>
          </a:p>
          <a:p>
            <a:pPr lvl="1"/>
            <a:r>
              <a:rPr lang="en-US" sz="1800" dirty="0"/>
              <a:t>Risk vs Benefit – 911 may be strained</a:t>
            </a:r>
          </a:p>
          <a:p>
            <a:pPr lvl="1"/>
            <a:r>
              <a:rPr lang="en-US" sz="1800" dirty="0"/>
              <a:t>Set triggers. Avoid indecision.</a:t>
            </a:r>
          </a:p>
          <a:p>
            <a:pPr lvl="1"/>
            <a:r>
              <a:rPr lang="en-US" sz="1800" dirty="0"/>
              <a:t>Plan 2 ways out </a:t>
            </a:r>
          </a:p>
          <a:p>
            <a:pPr lvl="1"/>
            <a:r>
              <a:rPr lang="en-US" sz="1800" dirty="0"/>
              <a:t>Leave early. Don’t delay.</a:t>
            </a:r>
          </a:p>
          <a:p>
            <a:pPr lvl="1"/>
            <a:r>
              <a:rPr lang="en-US" sz="1800" dirty="0"/>
              <a:t>Share your evacuation plan with emergency contacts</a:t>
            </a:r>
          </a:p>
          <a:p>
            <a:pPr lvl="1"/>
            <a:r>
              <a:rPr lang="en-US" sz="1800" dirty="0"/>
              <a:t>Follow instructions from emergency services</a:t>
            </a:r>
          </a:p>
        </p:txBody>
      </p:sp>
    </p:spTree>
    <p:extLst>
      <p:ext uri="{BB962C8B-B14F-4D97-AF65-F5344CB8AC3E}">
        <p14:creationId xmlns:p14="http://schemas.microsoft.com/office/powerpoint/2010/main" val="40455790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Top view of emergency medical kit on a dark wood">
            <a:extLst>
              <a:ext uri="{FF2B5EF4-FFF2-40B4-BE49-F238E27FC236}">
                <a16:creationId xmlns:a16="http://schemas.microsoft.com/office/drawing/2014/main" id="{5D3F7E33-FB78-680D-270E-09C3E4A1FFA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44304" t="664" r="-43412" b="664"/>
          <a:stretch/>
        </p:blipFill>
        <p:spPr>
          <a:xfrm>
            <a:off x="6395226" y="0"/>
            <a:ext cx="1033155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ABB74E-50B1-D3D9-BED9-F8C4A145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502" y="365125"/>
            <a:ext cx="5798635" cy="1325563"/>
          </a:xfrm>
        </p:spPr>
        <p:txBody>
          <a:bodyPr>
            <a:normAutofit fontScale="90000"/>
          </a:bodyPr>
          <a:lstStyle/>
          <a:p>
            <a:r>
              <a:rPr lang="en-US" sz="4000" b="1" dirty="0"/>
              <a:t>Build an Emergency Kit</a:t>
            </a:r>
            <a:br>
              <a:rPr lang="en-US" sz="4000" b="1" dirty="0"/>
            </a:br>
            <a:r>
              <a:rPr lang="en-US" sz="2700" b="1" dirty="0"/>
              <a:t>Get home bag, Go bag, Bug out bag, etc.</a:t>
            </a:r>
          </a:p>
        </p:txBody>
      </p:sp>
      <p:graphicFrame>
        <p:nvGraphicFramePr>
          <p:cNvPr id="22" name="Content Placeholder 2">
            <a:extLst>
              <a:ext uri="{FF2B5EF4-FFF2-40B4-BE49-F238E27FC236}">
                <a16:creationId xmlns:a16="http://schemas.microsoft.com/office/drawing/2014/main" id="{2A6F06D5-B496-7A6F-F5AF-FBCF5DC53468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271630934"/>
              </p:ext>
            </p:extLst>
          </p:nvPr>
        </p:nvGraphicFramePr>
        <p:xfrm>
          <a:off x="390293" y="1825625"/>
          <a:ext cx="5629507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337821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43" name="Rectangle 14342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CA0C1B-2712-25A4-A735-D35208608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5400" b="1"/>
              <a:t>Build an Emergency Kit</a:t>
            </a:r>
          </a:p>
        </p:txBody>
      </p:sp>
      <p:sp>
        <p:nvSpPr>
          <p:cNvPr id="14345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CA19D9-EC34-F595-8585-EBF6077645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400" dirty="0"/>
              <a:t>Sheltering in Place (7 days supply)</a:t>
            </a:r>
          </a:p>
          <a:p>
            <a:pPr lvl="1"/>
            <a:r>
              <a:rPr lang="en-US" sz="1800" dirty="0"/>
              <a:t>Water – 1 gallon per person per day</a:t>
            </a:r>
          </a:p>
          <a:p>
            <a:pPr lvl="1"/>
            <a:r>
              <a:rPr lang="en-US" sz="1800" dirty="0"/>
              <a:t>Fill bathtub: </a:t>
            </a:r>
            <a:r>
              <a:rPr lang="en-US" sz="1800" dirty="0" err="1"/>
              <a:t>WaterBob</a:t>
            </a:r>
            <a:r>
              <a:rPr lang="en-US" sz="1800" dirty="0"/>
              <a:t>, </a:t>
            </a:r>
            <a:r>
              <a:rPr lang="en-US" sz="1800" dirty="0" err="1"/>
              <a:t>Aquapod</a:t>
            </a:r>
            <a:r>
              <a:rPr lang="en-US" sz="1800" dirty="0"/>
              <a:t>, </a:t>
            </a:r>
            <a:r>
              <a:rPr lang="en-US" sz="1800" dirty="0" err="1"/>
              <a:t>Alexapure</a:t>
            </a:r>
            <a:r>
              <a:rPr lang="en-US" sz="1800" dirty="0"/>
              <a:t>. Gifts!</a:t>
            </a:r>
          </a:p>
          <a:p>
            <a:pPr lvl="1"/>
            <a:r>
              <a:rPr lang="en-US" sz="1800" dirty="0"/>
              <a:t>Nonperishable, canned, freeze-dried food</a:t>
            </a:r>
          </a:p>
          <a:p>
            <a:pPr lvl="1"/>
            <a:r>
              <a:rPr lang="en-US" sz="1800" dirty="0"/>
              <a:t>Baby items – milk, formula, bottles, diapers, wipes, rash ointment</a:t>
            </a:r>
          </a:p>
          <a:p>
            <a:pPr lvl="1"/>
            <a:r>
              <a:rPr lang="en-US" sz="1800" dirty="0"/>
              <a:t>Pet supplies – food, medications, leash</a:t>
            </a:r>
          </a:p>
          <a:p>
            <a:pPr lvl="1"/>
            <a:r>
              <a:rPr lang="en-US" sz="1800" dirty="0"/>
              <a:t>First aid kit</a:t>
            </a:r>
          </a:p>
          <a:p>
            <a:pPr lvl="1"/>
            <a:r>
              <a:rPr lang="en-US" sz="1800" dirty="0"/>
              <a:t>Rx medications</a:t>
            </a:r>
          </a:p>
          <a:p>
            <a:pPr lvl="1"/>
            <a:r>
              <a:rPr lang="en-US" sz="1800" dirty="0"/>
              <a:t>Hearing or vision products</a:t>
            </a:r>
          </a:p>
          <a:p>
            <a:pPr lvl="1"/>
            <a:r>
              <a:rPr lang="en-US" sz="1800" dirty="0"/>
              <a:t>Flashlights w/ extra batteries</a:t>
            </a:r>
          </a:p>
          <a:p>
            <a:pPr lvl="1"/>
            <a:r>
              <a:rPr lang="en-US" sz="1800" dirty="0"/>
              <a:t>Battery powered or hand crank radio; AM/FM w earphones</a:t>
            </a:r>
          </a:p>
          <a:p>
            <a:pPr marL="457200" lvl="1" indent="0">
              <a:buNone/>
            </a:pPr>
            <a:endParaRPr lang="en-US" sz="1800" dirty="0"/>
          </a:p>
        </p:txBody>
      </p:sp>
      <p:pic>
        <p:nvPicPr>
          <p:cNvPr id="14338" name="Picture 2" descr="The Truth About 5-Gallon Water Jugs">
            <a:extLst>
              <a:ext uri="{FF2B5EF4-FFF2-40B4-BE49-F238E27FC236}">
                <a16:creationId xmlns:a16="http://schemas.microsoft.com/office/drawing/2014/main" id="{14D3021A-1079-C2BC-4CF6-EF0E62A46C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1" r="35415"/>
          <a:stretch/>
        </p:blipFill>
        <p:spPr bwMode="auto">
          <a:xfrm>
            <a:off x="7675658" y="2093976"/>
            <a:ext cx="3941064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47088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367" name="Rectangle 1536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B58D3E-3623-3BC6-43C5-C57071D4D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670097" cy="1956841"/>
          </a:xfrm>
        </p:spPr>
        <p:txBody>
          <a:bodyPr anchor="b">
            <a:normAutofit/>
          </a:bodyPr>
          <a:lstStyle/>
          <a:p>
            <a:r>
              <a:rPr lang="en-US" sz="5400" b="1" dirty="0"/>
              <a:t>Build an Emergency Kit</a:t>
            </a:r>
          </a:p>
        </p:txBody>
      </p:sp>
      <p:sp>
        <p:nvSpPr>
          <p:cNvPr id="1536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1396BC-86F1-A712-79F7-8160FE153D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585063" cy="332066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dirty="0"/>
              <a:t>Shelter in Place (continued)</a:t>
            </a:r>
          </a:p>
          <a:p>
            <a:pPr lvl="1"/>
            <a:r>
              <a:rPr lang="en-US" sz="1800" dirty="0"/>
              <a:t>Hand sanitizer</a:t>
            </a:r>
          </a:p>
          <a:p>
            <a:pPr lvl="1"/>
            <a:r>
              <a:rPr lang="en-US" sz="1800" dirty="0"/>
              <a:t>Plain bleach; check date</a:t>
            </a:r>
          </a:p>
          <a:p>
            <a:pPr lvl="1"/>
            <a:r>
              <a:rPr lang="en-US" sz="1800" dirty="0"/>
              <a:t>P&amp;G Purifier of Water packets </a:t>
            </a:r>
          </a:p>
          <a:p>
            <a:pPr lvl="1"/>
            <a:r>
              <a:rPr lang="en-US" sz="1800" dirty="0"/>
              <a:t>Whistle</a:t>
            </a:r>
          </a:p>
          <a:p>
            <a:pPr lvl="1"/>
            <a:r>
              <a:rPr lang="en-US" sz="1800" dirty="0"/>
              <a:t>ABC extinguisher</a:t>
            </a:r>
          </a:p>
          <a:p>
            <a:pPr lvl="1"/>
            <a:r>
              <a:rPr lang="en-US" sz="1800" dirty="0"/>
              <a:t>Lighter or matches</a:t>
            </a:r>
          </a:p>
          <a:p>
            <a:pPr lvl="1"/>
            <a:r>
              <a:rPr lang="en-US" sz="1800" dirty="0"/>
              <a:t>Cash; it’s free!</a:t>
            </a:r>
          </a:p>
          <a:p>
            <a:pPr lvl="1"/>
            <a:r>
              <a:rPr lang="en-US" sz="1800" dirty="0"/>
              <a:t>Firewood &amp; starters (winter)</a:t>
            </a:r>
          </a:p>
          <a:p>
            <a:pPr lvl="1"/>
            <a:r>
              <a:rPr lang="en-US" sz="1800" dirty="0"/>
              <a:t>Sleeping bags or warm blankets (winter)</a:t>
            </a:r>
          </a:p>
          <a:p>
            <a:pPr lvl="1"/>
            <a:r>
              <a:rPr lang="en-US" sz="1800" dirty="0"/>
              <a:t>Tire chains &amp; cables (winter)</a:t>
            </a:r>
          </a:p>
          <a:p>
            <a:pPr lvl="1"/>
            <a:endParaRPr lang="en-US" sz="1500" dirty="0"/>
          </a:p>
        </p:txBody>
      </p:sp>
      <p:pic>
        <p:nvPicPr>
          <p:cNvPr id="15362" name="Picture 2" descr="How to Install and Drive with Snow Chains and Tire Cables | Via">
            <a:extLst>
              <a:ext uri="{FF2B5EF4-FFF2-40B4-BE49-F238E27FC236}">
                <a16:creationId xmlns:a16="http://schemas.microsoft.com/office/drawing/2014/main" id="{8C777F2B-0DD5-E165-111E-85325EB4FE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3" r="10004" b="-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2170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415" name="Rectangle 1741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78C56A-4622-ACA2-D2D5-9EDDF32D3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 b="1"/>
              <a:t>Build an Emergency Kit</a:t>
            </a:r>
          </a:p>
        </p:txBody>
      </p:sp>
      <p:sp>
        <p:nvSpPr>
          <p:cNvPr id="1741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797BAD-A00C-B3C6-352F-37ADE9602F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6597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Evacuating by Car</a:t>
            </a:r>
          </a:p>
          <a:p>
            <a:pPr lvl="1"/>
            <a:r>
              <a:rPr lang="en-US" sz="1800" dirty="0"/>
              <a:t>Fuel tank FULL</a:t>
            </a:r>
          </a:p>
          <a:p>
            <a:pPr lvl="1"/>
            <a:r>
              <a:rPr lang="en-US" sz="1800" dirty="0"/>
              <a:t>Water</a:t>
            </a:r>
          </a:p>
          <a:p>
            <a:pPr lvl="1"/>
            <a:r>
              <a:rPr lang="en-US" sz="1800" dirty="0"/>
              <a:t>Potty; Pullups?</a:t>
            </a:r>
          </a:p>
          <a:p>
            <a:pPr lvl="1"/>
            <a:r>
              <a:rPr lang="en-US" sz="1800" dirty="0"/>
              <a:t>Nonperishable food; can opener</a:t>
            </a:r>
          </a:p>
          <a:p>
            <a:pPr lvl="1"/>
            <a:r>
              <a:rPr lang="en-US" sz="1800" dirty="0"/>
              <a:t>Baby supplies</a:t>
            </a:r>
          </a:p>
          <a:p>
            <a:pPr lvl="1"/>
            <a:r>
              <a:rPr lang="en-US" sz="1800" dirty="0"/>
              <a:t>Pet supplies</a:t>
            </a:r>
          </a:p>
          <a:p>
            <a:pPr lvl="1"/>
            <a:r>
              <a:rPr lang="en-US" sz="1800" dirty="0"/>
              <a:t>First aid kit; Rx medications</a:t>
            </a:r>
          </a:p>
          <a:p>
            <a:pPr lvl="1"/>
            <a:r>
              <a:rPr lang="en-US" sz="1800" dirty="0"/>
              <a:t>Phones &amp; chargers</a:t>
            </a:r>
          </a:p>
          <a:p>
            <a:pPr lvl="1"/>
            <a:r>
              <a:rPr lang="en-US" sz="1800" dirty="0"/>
              <a:t>Hearing or vision products</a:t>
            </a:r>
          </a:p>
          <a:p>
            <a:pPr lvl="1"/>
            <a:r>
              <a:rPr lang="en-US" sz="1800" dirty="0"/>
              <a:t>Flashlights w/ extra batteries</a:t>
            </a:r>
          </a:p>
        </p:txBody>
      </p:sp>
      <p:pic>
        <p:nvPicPr>
          <p:cNvPr id="17410" name="Picture 2" descr="Hurricane Harvey: Why Didn't Officials Order Houston Evacuation? : The  Two-Way : NPR">
            <a:extLst>
              <a:ext uri="{FF2B5EF4-FFF2-40B4-BE49-F238E27FC236}">
                <a16:creationId xmlns:a16="http://schemas.microsoft.com/office/drawing/2014/main" id="{29D1B3BE-B46C-C5A6-C92E-97120523C3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1" r="6532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9392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398" name="Rectangle 16397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F5BE0B-486D-BFBF-9543-3DB31F11F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5400" b="1" dirty="0"/>
              <a:t>Build an Emergency Kit</a:t>
            </a:r>
          </a:p>
        </p:txBody>
      </p:sp>
      <p:sp>
        <p:nvSpPr>
          <p:cNvPr id="16400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DE088-641E-5313-0C53-29624A8E91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000" dirty="0"/>
              <a:t>Evacuating by Car (continued)</a:t>
            </a:r>
          </a:p>
          <a:p>
            <a:pPr lvl="1"/>
            <a:r>
              <a:rPr lang="en-US" sz="2000" dirty="0"/>
              <a:t>Cash</a:t>
            </a:r>
          </a:p>
          <a:p>
            <a:pPr lvl="1"/>
            <a:r>
              <a:rPr lang="en-US" sz="2000" dirty="0"/>
              <a:t>Whistle</a:t>
            </a:r>
          </a:p>
          <a:p>
            <a:pPr lvl="1"/>
            <a:r>
              <a:rPr lang="en-US" sz="2000" dirty="0"/>
              <a:t>Road maps</a:t>
            </a:r>
          </a:p>
          <a:p>
            <a:pPr lvl="1"/>
            <a:r>
              <a:rPr lang="en-US" sz="2000" dirty="0"/>
              <a:t>Spare clothes (season appropriate)</a:t>
            </a:r>
          </a:p>
          <a:p>
            <a:pPr lvl="1"/>
            <a:r>
              <a:rPr lang="en-US" sz="2000" dirty="0"/>
              <a:t>Essential toiletries</a:t>
            </a:r>
          </a:p>
          <a:p>
            <a:pPr lvl="1"/>
            <a:r>
              <a:rPr lang="en-US" sz="2000" dirty="0"/>
              <a:t>Documents – DL, passport, SSN, birth certificate, legal docs, family photos, insurance cards, prescriptions &amp; dosages</a:t>
            </a:r>
          </a:p>
          <a:p>
            <a:pPr lvl="1"/>
            <a:r>
              <a:rPr lang="en-US" sz="2000" dirty="0"/>
              <a:t>Blankets (winter)</a:t>
            </a:r>
          </a:p>
          <a:p>
            <a:pPr lvl="1"/>
            <a:r>
              <a:rPr lang="en-US" sz="2000" dirty="0"/>
              <a:t>Roadside equipment – jumper cables, jack, spare tire</a:t>
            </a:r>
          </a:p>
          <a:p>
            <a:pPr lvl="1"/>
            <a:endParaRPr lang="en-US" sz="2000" dirty="0"/>
          </a:p>
        </p:txBody>
      </p:sp>
      <p:pic>
        <p:nvPicPr>
          <p:cNvPr id="16388" name="Picture 4" descr="COLCASE Fireproof Document Bag – COLCASE">
            <a:extLst>
              <a:ext uri="{FF2B5EF4-FFF2-40B4-BE49-F238E27FC236}">
                <a16:creationId xmlns:a16="http://schemas.microsoft.com/office/drawing/2014/main" id="{E8C70913-7820-8771-D6EB-99CC960C5B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6" b="2"/>
          <a:stretch/>
        </p:blipFill>
        <p:spPr bwMode="auto">
          <a:xfrm>
            <a:off x="7675658" y="2093976"/>
            <a:ext cx="3941064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18530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79477870-C64A-4E35-8F2F-05B7114F3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787F24-612D-9DEC-67E9-DCB53B77B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268770" cy="1536192"/>
          </a:xfrm>
        </p:spPr>
        <p:txBody>
          <a:bodyPr anchor="b">
            <a:normAutofit/>
          </a:bodyPr>
          <a:lstStyle/>
          <a:p>
            <a:r>
              <a:rPr lang="en-US" dirty="0"/>
              <a:t>Know Your Neighbors</a:t>
            </a:r>
          </a:p>
        </p:txBody>
      </p:sp>
      <p:sp>
        <p:nvSpPr>
          <p:cNvPr id="36" name="!!accent">
            <a:extLst>
              <a:ext uri="{FF2B5EF4-FFF2-40B4-BE49-F238E27FC236}">
                <a16:creationId xmlns:a16="http://schemas.microsoft.com/office/drawing/2014/main" id="{8AEA628B-C8FF-4D0B-B111-F101F580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3202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2663BD0-064C-40FC-A331-F49FCA953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506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8D7107-A803-EEE8-3F92-4D76A8950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458" y="3355848"/>
            <a:ext cx="6268770" cy="2825496"/>
          </a:xfrm>
        </p:spPr>
        <p:txBody>
          <a:bodyPr>
            <a:normAutofit/>
          </a:bodyPr>
          <a:lstStyle/>
          <a:p>
            <a:r>
              <a:rPr lang="en-US" sz="1700" dirty="0"/>
              <a:t>Identify at risk population that may go unnoticed</a:t>
            </a:r>
          </a:p>
          <a:p>
            <a:r>
              <a:rPr lang="en-US" sz="1700" dirty="0"/>
              <a:t>Encourage others to prepare and seek help when needed</a:t>
            </a:r>
          </a:p>
          <a:p>
            <a:r>
              <a:rPr lang="en-US" sz="1700" dirty="0"/>
              <a:t>Reduces strain on emergency services</a:t>
            </a:r>
          </a:p>
          <a:p>
            <a:r>
              <a:rPr lang="en-US" sz="1700" dirty="0"/>
              <a:t>Bystander aid is often faster than responders</a:t>
            </a:r>
          </a:p>
          <a:p>
            <a:r>
              <a:rPr lang="en-US" sz="1700" dirty="0"/>
              <a:t>You are the first responder until help arrives!</a:t>
            </a:r>
          </a:p>
          <a:p>
            <a:r>
              <a:rPr lang="en-US" sz="1700" dirty="0"/>
              <a:t>Community ties, build a network &amp; improve mental health</a:t>
            </a:r>
          </a:p>
          <a:p>
            <a:endParaRPr lang="en-US" sz="1700" dirty="0"/>
          </a:p>
          <a:p>
            <a:endParaRPr lang="en-US" sz="1700" dirty="0"/>
          </a:p>
          <a:p>
            <a:endParaRPr lang="en-US" sz="1700" dirty="0"/>
          </a:p>
          <a:p>
            <a:endParaRPr lang="en-US" sz="1700" dirty="0"/>
          </a:p>
          <a:p>
            <a:endParaRPr lang="en-US" sz="1700" dirty="0"/>
          </a:p>
        </p:txBody>
      </p:sp>
      <p:pic>
        <p:nvPicPr>
          <p:cNvPr id="5" name="Picture 4" descr="Hands holding each other's wrists and interlinked to form a circle">
            <a:extLst>
              <a:ext uri="{FF2B5EF4-FFF2-40B4-BE49-F238E27FC236}">
                <a16:creationId xmlns:a16="http://schemas.microsoft.com/office/drawing/2014/main" id="{96D959D8-18D5-0DD5-4000-4A3087EFA8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07" r="25815" b="-1"/>
          <a:stretch/>
        </p:blipFill>
        <p:spPr>
          <a:xfrm>
            <a:off x="7684006" y="10"/>
            <a:ext cx="450799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3500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81D377EB-C9D2-4ED0-86A6-740A297E3E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F5E1A9-CEA0-ADAF-22F4-68CEDAB72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685800"/>
            <a:ext cx="10506456" cy="1157005"/>
          </a:xfrm>
        </p:spPr>
        <p:txBody>
          <a:bodyPr anchor="b">
            <a:normAutofit/>
          </a:bodyPr>
          <a:lstStyle/>
          <a:p>
            <a:r>
              <a:rPr lang="en-US" sz="4800" b="1" dirty="0"/>
              <a:t>Stay Informed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66346BE-FDB4-4772-A696-0719490AB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093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B92FFCE-0C90-454E-AA25-D4EE9A6C3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958056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28" name="Content Placeholder 2">
            <a:extLst>
              <a:ext uri="{FF2B5EF4-FFF2-40B4-BE49-F238E27FC236}">
                <a16:creationId xmlns:a16="http://schemas.microsoft.com/office/drawing/2014/main" id="{05AFA628-1A1B-79AB-0F0E-03A66535812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998183"/>
              </p:ext>
            </p:extLst>
          </p:nvPr>
        </p:nvGraphicFramePr>
        <p:xfrm>
          <a:off x="838200" y="2295252"/>
          <a:ext cx="10506456" cy="38769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608023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81D377EB-C9D2-4ED0-86A6-740A297E3E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F5E1A9-CEA0-ADAF-22F4-68CEDAB72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685800"/>
            <a:ext cx="10506456" cy="1157005"/>
          </a:xfrm>
        </p:spPr>
        <p:txBody>
          <a:bodyPr anchor="b">
            <a:normAutofit/>
          </a:bodyPr>
          <a:lstStyle/>
          <a:p>
            <a:r>
              <a:rPr lang="en-US" sz="4800" b="1"/>
              <a:t>Stay Informed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66346BE-FDB4-4772-A696-0719490AB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093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B92FFCE-0C90-454E-AA25-D4EE9A6C3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958056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28" name="Content Placeholder 2">
            <a:extLst>
              <a:ext uri="{FF2B5EF4-FFF2-40B4-BE49-F238E27FC236}">
                <a16:creationId xmlns:a16="http://schemas.microsoft.com/office/drawing/2014/main" id="{05AFA628-1A1B-79AB-0F0E-03A66535812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7387583"/>
              </p:ext>
            </p:extLst>
          </p:nvPr>
        </p:nvGraphicFramePr>
        <p:xfrm>
          <a:off x="838200" y="2295252"/>
          <a:ext cx="10506456" cy="38769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109918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Stethoscope">
            <a:extLst>
              <a:ext uri="{FF2B5EF4-FFF2-40B4-BE49-F238E27FC236}">
                <a16:creationId xmlns:a16="http://schemas.microsoft.com/office/drawing/2014/main" id="{62E9AC34-E72E-A3E4-218E-0AEF176238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5" y="-1524511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06989-6737-4075-BB60-D1E8CE9678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9078562" cy="2387600"/>
          </a:xfrm>
        </p:spPr>
        <p:txBody>
          <a:bodyPr>
            <a:normAutofit/>
          </a:bodyPr>
          <a:lstStyle/>
          <a:p>
            <a:pPr algn="l"/>
            <a:r>
              <a:rPr lang="en-US" sz="6600">
                <a:solidFill>
                  <a:schemeClr val="bg1"/>
                </a:solidFill>
              </a:rPr>
              <a:t>Medical Supplies</a:t>
            </a:r>
            <a:endParaRPr lang="en-US" sz="6600" dirty="0">
              <a:solidFill>
                <a:schemeClr val="bg1"/>
              </a:solidFill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F70EC0-FC92-03CE-FA61-12AA369765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553" y="5624945"/>
            <a:ext cx="9078562" cy="592975"/>
          </a:xfrm>
        </p:spPr>
        <p:txBody>
          <a:bodyPr anchor="ctr">
            <a:normAutofit/>
          </a:bodyPr>
          <a:lstStyle/>
          <a:p>
            <a:pPr algn="l"/>
            <a:r>
              <a:rPr lang="en-US">
                <a:solidFill>
                  <a:schemeClr val="bg1"/>
                </a:solidFill>
              </a:rPr>
              <a:t>For Airway and Bleeding Control </a:t>
            </a:r>
          </a:p>
        </p:txBody>
      </p:sp>
    </p:spTree>
    <p:extLst>
      <p:ext uri="{BB962C8B-B14F-4D97-AF65-F5344CB8AC3E}">
        <p14:creationId xmlns:p14="http://schemas.microsoft.com/office/powerpoint/2010/main" val="2040318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03" name="Rectangle 8202">
            <a:extLst>
              <a:ext uri="{FF2B5EF4-FFF2-40B4-BE49-F238E27FC236}">
                <a16:creationId xmlns:a16="http://schemas.microsoft.com/office/drawing/2014/main" id="{B43B9CA2-4B31-4ACD-9A9F-B8E6C64203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8" name="Picture 6" descr="In Pictures: Powerful snowstorm sweeps across US cities | Weather News | Al  Jazeera">
            <a:extLst>
              <a:ext uri="{FF2B5EF4-FFF2-40B4-BE49-F238E27FC236}">
                <a16:creationId xmlns:a16="http://schemas.microsoft.com/office/drawing/2014/main" id="{97D0FB42-D141-3DE0-A8E7-31F49D22F2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7132"/>
          <a:stretch/>
        </p:blipFill>
        <p:spPr bwMode="auto"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Biblical 'End of Times' Fears Drop as Natural Disasters Increase - Newsweek">
            <a:extLst>
              <a:ext uri="{FF2B5EF4-FFF2-40B4-BE49-F238E27FC236}">
                <a16:creationId xmlns:a16="http://schemas.microsoft.com/office/drawing/2014/main" id="{E628930D-A726-A1CF-9736-F5808169B1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9" r="1" b="1"/>
          <a:stretch/>
        </p:blipFill>
        <p:spPr bwMode="auto"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Natural Disaster Guide: How to Prep for Wildfires, Hurricanes, Storms and  More - CNET">
            <a:extLst>
              <a:ext uri="{FF2B5EF4-FFF2-40B4-BE49-F238E27FC236}">
                <a16:creationId xmlns:a16="http://schemas.microsoft.com/office/drawing/2014/main" id="{81B80D1A-D1D5-6C77-1A39-467A537A9F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8" r="-1" b="-1"/>
          <a:stretch/>
        </p:blipFill>
        <p:spPr bwMode="auto">
          <a:xfrm>
            <a:off x="5168353" y="3456432"/>
            <a:ext cx="7023646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8205" name="Freeform: Shape 8204">
            <a:extLst>
              <a:ext uri="{FF2B5EF4-FFF2-40B4-BE49-F238E27FC236}">
                <a16:creationId xmlns:a16="http://schemas.microsoft.com/office/drawing/2014/main" id="{33F94DB1-BC5D-454D-845C-7BA3A1F469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32965" cy="6858000"/>
          </a:xfrm>
          <a:custGeom>
            <a:avLst/>
            <a:gdLst>
              <a:gd name="connsiteX0" fmla="*/ 0 w 5932965"/>
              <a:gd name="connsiteY0" fmla="*/ 0 h 6858000"/>
              <a:gd name="connsiteX1" fmla="*/ 5140363 w 5932965"/>
              <a:gd name="connsiteY1" fmla="*/ 0 h 6858000"/>
              <a:gd name="connsiteX2" fmla="*/ 5152943 w 5932965"/>
              <a:gd name="connsiteY2" fmla="*/ 23550 h 6858000"/>
              <a:gd name="connsiteX3" fmla="*/ 5932965 w 5932965"/>
              <a:gd name="connsiteY3" fmla="*/ 3479505 h 6858000"/>
              <a:gd name="connsiteX4" fmla="*/ 5262410 w 5932965"/>
              <a:gd name="connsiteY4" fmla="*/ 6708999 h 6858000"/>
              <a:gd name="connsiteX5" fmla="*/ 5190385 w 5932965"/>
              <a:gd name="connsiteY5" fmla="*/ 6858000 h 6858000"/>
              <a:gd name="connsiteX6" fmla="*/ 0 w 593296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2965" h="6858000">
                <a:moveTo>
                  <a:pt x="0" y="0"/>
                </a:moveTo>
                <a:lnTo>
                  <a:pt x="5140363" y="0"/>
                </a:lnTo>
                <a:lnTo>
                  <a:pt x="5152943" y="23550"/>
                </a:lnTo>
                <a:cubicBezTo>
                  <a:pt x="5642847" y="987256"/>
                  <a:pt x="5932965" y="2183538"/>
                  <a:pt x="5932965" y="3479505"/>
                </a:cubicBezTo>
                <a:cubicBezTo>
                  <a:pt x="5932965" y="4675783"/>
                  <a:pt x="5685764" y="5787121"/>
                  <a:pt x="5262410" y="6708999"/>
                </a:cubicBezTo>
                <a:lnTo>
                  <a:pt x="519038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8207" name="Freeform: Shape 8206">
            <a:extLst>
              <a:ext uri="{FF2B5EF4-FFF2-40B4-BE49-F238E27FC236}">
                <a16:creationId xmlns:a16="http://schemas.microsoft.com/office/drawing/2014/main" id="{5676B86F-860B-4586-BCAA-C0650C09B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2333" cy="6858000"/>
          </a:xfrm>
          <a:custGeom>
            <a:avLst/>
            <a:gdLst>
              <a:gd name="connsiteX0" fmla="*/ 0 w 5922333"/>
              <a:gd name="connsiteY0" fmla="*/ 0 h 6858000"/>
              <a:gd name="connsiteX1" fmla="*/ 5129731 w 5922333"/>
              <a:gd name="connsiteY1" fmla="*/ 0 h 6858000"/>
              <a:gd name="connsiteX2" fmla="*/ 5142311 w 5922333"/>
              <a:gd name="connsiteY2" fmla="*/ 23550 h 6858000"/>
              <a:gd name="connsiteX3" fmla="*/ 5922333 w 5922333"/>
              <a:gd name="connsiteY3" fmla="*/ 3479505 h 6858000"/>
              <a:gd name="connsiteX4" fmla="*/ 5251778 w 5922333"/>
              <a:gd name="connsiteY4" fmla="*/ 6708999 h 6858000"/>
              <a:gd name="connsiteX5" fmla="*/ 5179753 w 5922333"/>
              <a:gd name="connsiteY5" fmla="*/ 6858000 h 6858000"/>
              <a:gd name="connsiteX6" fmla="*/ 0 w 592233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2333" h="6858000">
                <a:moveTo>
                  <a:pt x="0" y="0"/>
                </a:moveTo>
                <a:lnTo>
                  <a:pt x="5129731" y="0"/>
                </a:lnTo>
                <a:lnTo>
                  <a:pt x="5142311" y="23550"/>
                </a:lnTo>
                <a:cubicBezTo>
                  <a:pt x="5632215" y="987256"/>
                  <a:pt x="5922333" y="2183538"/>
                  <a:pt x="5922333" y="3479505"/>
                </a:cubicBezTo>
                <a:cubicBezTo>
                  <a:pt x="5922333" y="4675783"/>
                  <a:pt x="5675132" y="5787121"/>
                  <a:pt x="5251778" y="6708999"/>
                </a:cubicBezTo>
                <a:lnTo>
                  <a:pt x="5179753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E276BF-C7CA-4C6D-7EF8-D9398A32A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4922338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Why We’re Here</a:t>
            </a:r>
          </a:p>
        </p:txBody>
      </p:sp>
      <p:sp>
        <p:nvSpPr>
          <p:cNvPr id="8209" name="Rectangle 8208">
            <a:extLst>
              <a:ext uri="{FF2B5EF4-FFF2-40B4-BE49-F238E27FC236}">
                <a16:creationId xmlns:a16="http://schemas.microsoft.com/office/drawing/2014/main" id="{8C818ED5-2F56-4171-9445-3AA4F4462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11" name="Rectangle 8210">
            <a:extLst>
              <a:ext uri="{FF2B5EF4-FFF2-40B4-BE49-F238E27FC236}">
                <a16:creationId xmlns:a16="http://schemas.microsoft.com/office/drawing/2014/main" id="{DE74FCE8-866C-4AFA-B45C-FACE2A609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1" y="2089941"/>
            <a:ext cx="4970439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885537-CE8A-4F4A-262F-B46CA0467B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2579913"/>
            <a:ext cx="5122689" cy="4016829"/>
          </a:xfrm>
        </p:spPr>
        <p:txBody>
          <a:bodyPr>
            <a:normAutofit/>
          </a:bodyPr>
          <a:lstStyle/>
          <a:p>
            <a:r>
              <a:rPr lang="en-US" sz="2000" b="1" dirty="0"/>
              <a:t>Urge</a:t>
            </a:r>
            <a:r>
              <a:rPr lang="en-US" sz="2000" dirty="0"/>
              <a:t> YOU to be your own first responder.</a:t>
            </a:r>
          </a:p>
          <a:p>
            <a:r>
              <a:rPr lang="en-US" sz="2000" b="1" dirty="0"/>
              <a:t>Help</a:t>
            </a:r>
            <a:r>
              <a:rPr lang="en-US" sz="2000" dirty="0"/>
              <a:t> you prepare for local disasters</a:t>
            </a:r>
          </a:p>
          <a:p>
            <a:r>
              <a:rPr lang="en-US" sz="2000" b="1" dirty="0"/>
              <a:t>Reduce</a:t>
            </a:r>
            <a:r>
              <a:rPr lang="en-US" sz="2000" dirty="0"/>
              <a:t> physical, psychological &amp; financial impact of a disaster on our community</a:t>
            </a:r>
          </a:p>
          <a:p>
            <a:r>
              <a:rPr lang="en-US" sz="2000" b="1" dirty="0"/>
              <a:t>Reduce</a:t>
            </a:r>
            <a:r>
              <a:rPr lang="en-US" sz="2000" dirty="0"/>
              <a:t> reliance on emergency services when resources are diminished</a:t>
            </a:r>
          </a:p>
          <a:p>
            <a:r>
              <a:rPr lang="en-US" sz="2000" b="1" dirty="0"/>
              <a:t>Reduce</a:t>
            </a:r>
            <a:r>
              <a:rPr lang="en-US" sz="2000" dirty="0"/>
              <a:t> the strain on the emergency response system </a:t>
            </a:r>
          </a:p>
          <a:p>
            <a:r>
              <a:rPr lang="en-US" sz="2000" b="1" dirty="0"/>
              <a:t>Better outcome </a:t>
            </a:r>
            <a:r>
              <a:rPr lang="en-US" sz="2000" dirty="0"/>
              <a:t>for YOU.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954254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5705"/>
            <a:ext cx="12191990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5C83E7-D4D4-A163-61E1-D4ED465F6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Airway Overview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64FE5F-6EF7-59B6-E615-4FF055B93D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548" y="2217343"/>
            <a:ext cx="9880893" cy="3959619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r>
              <a:rPr lang="en-US" sz="2400" dirty="0"/>
              <a:t>Foreign Body Airway Obstructions</a:t>
            </a:r>
          </a:p>
          <a:p>
            <a:r>
              <a:rPr lang="en-US" sz="2400" dirty="0"/>
              <a:t>Opioid OD; NARCAN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697047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5705"/>
            <a:ext cx="12191990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D5E9F8-F06D-E06B-3FF2-30C48BA67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en-US" sz="5400" b="1">
                <a:solidFill>
                  <a:schemeClr val="bg1"/>
                </a:solidFill>
              </a:rPr>
              <a:t>Airway Obstructions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9981DC-B178-3252-F1D8-ED3B40F69F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6850" y="2217343"/>
            <a:ext cx="9879591" cy="423788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Things to Know For a Foreign Body Airway Obstruction</a:t>
            </a:r>
          </a:p>
          <a:p>
            <a:pPr lvl="1"/>
            <a:r>
              <a:rPr lang="en-US" sz="2000" dirty="0"/>
              <a:t>Usually little kids, people that don’t fully chew food, those with swallowing difficulties</a:t>
            </a:r>
          </a:p>
          <a:p>
            <a:pPr lvl="1"/>
            <a:r>
              <a:rPr lang="en-US" sz="2000" dirty="0"/>
              <a:t>Laughter while eating</a:t>
            </a:r>
          </a:p>
          <a:p>
            <a:pPr lvl="1"/>
            <a:r>
              <a:rPr lang="en-US" sz="2000" dirty="0"/>
              <a:t>What to do if the person is </a:t>
            </a:r>
            <a:r>
              <a:rPr lang="en-US" sz="2000" b="1" dirty="0"/>
              <a:t>STILL MOVING AIR?</a:t>
            </a:r>
            <a:endParaRPr lang="en-US" sz="2000" dirty="0"/>
          </a:p>
          <a:p>
            <a:pPr lvl="1"/>
            <a:r>
              <a:rPr lang="en-US" sz="2000" dirty="0"/>
              <a:t>NO BLIND FINGER SWEEPS</a:t>
            </a:r>
          </a:p>
          <a:p>
            <a:pPr lvl="1"/>
            <a:r>
              <a:rPr lang="en-US" sz="2000" dirty="0"/>
              <a:t>4-6 mins of no O2 before brain injuries occur</a:t>
            </a:r>
          </a:p>
          <a:p>
            <a:pPr lvl="1"/>
            <a:endParaRPr lang="en-US" sz="2000" dirty="0"/>
          </a:p>
          <a:p>
            <a:pPr marL="0" indent="0">
              <a:buNone/>
            </a:pPr>
            <a:r>
              <a:rPr lang="en-US" b="1" dirty="0"/>
              <a:t>Treatments</a:t>
            </a:r>
          </a:p>
          <a:p>
            <a:pPr lvl="1"/>
            <a:r>
              <a:rPr lang="en-US" sz="2000" dirty="0"/>
              <a:t>Abdominal thrust/ Back Blows</a:t>
            </a:r>
          </a:p>
          <a:p>
            <a:pPr lvl="1"/>
            <a:r>
              <a:rPr lang="en-US" sz="2000" dirty="0"/>
              <a:t>Life Vac</a:t>
            </a:r>
          </a:p>
          <a:p>
            <a:pPr lvl="1"/>
            <a:r>
              <a:rPr lang="en-US" sz="2000" dirty="0"/>
              <a:t>Call 911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565593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5705"/>
            <a:ext cx="12191990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AD5BFC-3D8E-3D9A-571C-6A3E31515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Life Vac Home Kit: For Choking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E1608C-9C20-2C7A-3A63-8668D83121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548" y="2217343"/>
            <a:ext cx="9880893" cy="3959619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r>
              <a:rPr lang="en-US" sz="2400" dirty="0"/>
              <a:t>Creates a Negative Pressure to “vacuum” a foreign object out of the air</a:t>
            </a:r>
          </a:p>
          <a:p>
            <a:endParaRPr lang="en-US" sz="2400" dirty="0"/>
          </a:p>
          <a:p>
            <a:r>
              <a:rPr lang="en-US" sz="2400" dirty="0"/>
              <a:t>Comes with an adult mask, adult practice mask, and pediatric mask </a:t>
            </a:r>
          </a:p>
          <a:p>
            <a:endParaRPr lang="en-US" sz="2400" dirty="0"/>
          </a:p>
          <a:p>
            <a:r>
              <a:rPr lang="en-US" sz="2400" dirty="0">
                <a:hlinkClick r:id="rId2"/>
              </a:rPr>
              <a:t>https://youtu.be/ENdY2j2xlbI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2271974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29" name="Rectangle 2428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5F1125-DB80-9586-74AE-095A759F3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87552"/>
            <a:ext cx="4485861" cy="108813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dirty="0"/>
              <a:t>Directions</a:t>
            </a:r>
          </a:p>
        </p:txBody>
      </p:sp>
      <p:sp>
        <p:nvSpPr>
          <p:cNvPr id="2431" name="Rectangle 2430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33" name="Rectangle 2432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C8D9C6-1607-C15D-AFDF-99BB422B0D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1478" y="2688336"/>
            <a:ext cx="4759235" cy="3584448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Connect Mask to device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Place on face with a good seal covering the mouth and nose 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Push handle towards face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Pull handle towards the ceiling while maintaining a good mask seal</a:t>
            </a:r>
          </a:p>
        </p:txBody>
      </p:sp>
      <p:pic>
        <p:nvPicPr>
          <p:cNvPr id="2050" name="Picture 2" descr="LifeVac Home Kit - Toddler and Adult Choking Rescue Device">
            <a:extLst>
              <a:ext uri="{FF2B5EF4-FFF2-40B4-BE49-F238E27FC236}">
                <a16:creationId xmlns:a16="http://schemas.microsoft.com/office/drawing/2014/main" id="{CFEB8767-DD8A-B055-7C48-09B51F26C28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" r="2401"/>
          <a:stretch/>
        </p:blipFill>
        <p:spPr bwMode="auto"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noFill/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71050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560AFAAC-EA6C-45A9-9E03-C9C9F0193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Close-up unopened pill packets">
            <a:extLst>
              <a:ext uri="{FF2B5EF4-FFF2-40B4-BE49-F238E27FC236}">
                <a16:creationId xmlns:a16="http://schemas.microsoft.com/office/drawing/2014/main" id="{45A7B10A-26D6-2DEB-5A8C-6C079A76B0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01" r="12125"/>
          <a:stretch/>
        </p:blipFill>
        <p:spPr>
          <a:xfrm>
            <a:off x="4883022" y="10"/>
            <a:ext cx="7308978" cy="6857990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25" name="Freeform: Shape 24">
            <a:extLst>
              <a:ext uri="{FF2B5EF4-FFF2-40B4-BE49-F238E27FC236}">
                <a16:creationId xmlns:a16="http://schemas.microsoft.com/office/drawing/2014/main" id="{83549E37-C86B-4401-90BD-D8BF83859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3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3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3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3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7" name="Freeform: Shape 26">
            <a:extLst>
              <a:ext uri="{FF2B5EF4-FFF2-40B4-BE49-F238E27FC236}">
                <a16:creationId xmlns:a16="http://schemas.microsoft.com/office/drawing/2014/main" id="{8A17784E-76D8-4521-A77D-0D2EBB923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6857" cy="6858000"/>
          </a:xfrm>
          <a:custGeom>
            <a:avLst/>
            <a:gdLst>
              <a:gd name="connsiteX0" fmla="*/ 0 w 6086857"/>
              <a:gd name="connsiteY0" fmla="*/ 0 h 6858000"/>
              <a:gd name="connsiteX1" fmla="*/ 4873879 w 6086857"/>
              <a:gd name="connsiteY1" fmla="*/ 0 h 6858000"/>
              <a:gd name="connsiteX2" fmla="*/ 4936862 w 6086857"/>
              <a:gd name="connsiteY2" fmla="*/ 69271 h 6858000"/>
              <a:gd name="connsiteX3" fmla="*/ 6086857 w 6086857"/>
              <a:gd name="connsiteY3" fmla="*/ 3429000 h 6858000"/>
              <a:gd name="connsiteX4" fmla="*/ 4936862 w 6086857"/>
              <a:gd name="connsiteY4" fmla="*/ 6788730 h 6858000"/>
              <a:gd name="connsiteX5" fmla="*/ 4873879 w 6086857"/>
              <a:gd name="connsiteY5" fmla="*/ 6858000 h 6858000"/>
              <a:gd name="connsiteX6" fmla="*/ 0 w 608685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6857" h="6858000">
                <a:moveTo>
                  <a:pt x="0" y="0"/>
                </a:moveTo>
                <a:lnTo>
                  <a:pt x="4873879" y="0"/>
                </a:lnTo>
                <a:lnTo>
                  <a:pt x="4936862" y="69271"/>
                </a:lnTo>
                <a:cubicBezTo>
                  <a:pt x="5647388" y="929100"/>
                  <a:pt x="6086857" y="2116944"/>
                  <a:pt x="6086857" y="3429000"/>
                </a:cubicBezTo>
                <a:cubicBezTo>
                  <a:pt x="6086857" y="4741056"/>
                  <a:pt x="5647388" y="5928900"/>
                  <a:pt x="4936862" y="6788730"/>
                </a:cubicBezTo>
                <a:lnTo>
                  <a:pt x="487387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B05335-0966-B109-77BB-1A36E8B74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04" y="856488"/>
            <a:ext cx="4992624" cy="1243584"/>
          </a:xfrm>
        </p:spPr>
        <p:txBody>
          <a:bodyPr anchor="ctr">
            <a:normAutofit/>
          </a:bodyPr>
          <a:lstStyle/>
          <a:p>
            <a:r>
              <a:rPr lang="en-US" sz="4000" b="1" dirty="0"/>
              <a:t>Opioid OD </a:t>
            </a:r>
            <a:br>
              <a:rPr lang="en-US" sz="3100" dirty="0"/>
            </a:br>
            <a:r>
              <a:rPr lang="en-US" sz="2800" dirty="0"/>
              <a:t>(Fentanyl, Heroin, Pain Meds)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0036C6B-F09C-4EAB-AE02-8D056EE74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325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C8D5885-2804-4D3C-BE31-902E4D32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769" y="2195336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183A6-F9BE-4C4A-A8FB-7749DF8BA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904" y="2522949"/>
            <a:ext cx="5065776" cy="3402363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1800" dirty="0"/>
              <a:t>The patient will be breathing slowly or not at all</a:t>
            </a:r>
          </a:p>
          <a:p>
            <a:pPr lvl="1"/>
            <a:r>
              <a:rPr lang="en-US" sz="1800" dirty="0"/>
              <a:t>If not breathing check for a pulse, if no pulse start CPR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Opioid Triad </a:t>
            </a:r>
          </a:p>
          <a:p>
            <a:pPr lvl="1"/>
            <a:r>
              <a:rPr lang="en-US" sz="1800" dirty="0"/>
              <a:t>Constricted pupils, unconscious, slow or absent breathing </a:t>
            </a:r>
          </a:p>
          <a:p>
            <a:endParaRPr lang="en-US" sz="1800" dirty="0"/>
          </a:p>
          <a:p>
            <a:pPr marL="0" indent="0">
              <a:buNone/>
            </a:pPr>
            <a:r>
              <a:rPr lang="en-US" sz="1800" dirty="0"/>
              <a:t>Treatment </a:t>
            </a:r>
          </a:p>
          <a:p>
            <a:pPr lvl="1"/>
            <a:r>
              <a:rPr lang="en-US" sz="1800" dirty="0"/>
              <a:t>Narcan</a:t>
            </a:r>
          </a:p>
          <a:p>
            <a:pPr lvl="1"/>
            <a:r>
              <a:rPr lang="en-US" sz="1800" dirty="0"/>
              <a:t>Call 911 </a:t>
            </a:r>
          </a:p>
        </p:txBody>
      </p:sp>
    </p:spTree>
    <p:extLst>
      <p:ext uri="{BB962C8B-B14F-4D97-AF65-F5344CB8AC3E}">
        <p14:creationId xmlns:p14="http://schemas.microsoft.com/office/powerpoint/2010/main" val="209493859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79477870-C64A-4E35-8F2F-05B7114F3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9DE25B-E2A2-6720-D8A2-D8783B358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268770" cy="1536192"/>
          </a:xfrm>
        </p:spPr>
        <p:txBody>
          <a:bodyPr anchor="b">
            <a:normAutofit/>
          </a:bodyPr>
          <a:lstStyle/>
          <a:p>
            <a:r>
              <a:rPr lang="en-US" sz="4800" b="1" dirty="0"/>
              <a:t>Bleeding Control Overview </a:t>
            </a:r>
          </a:p>
        </p:txBody>
      </p:sp>
      <p:sp>
        <p:nvSpPr>
          <p:cNvPr id="26" name="!!accent">
            <a:extLst>
              <a:ext uri="{FF2B5EF4-FFF2-40B4-BE49-F238E27FC236}">
                <a16:creationId xmlns:a16="http://schemas.microsoft.com/office/drawing/2014/main" id="{8AEA628B-C8FF-4D0B-B111-F101F580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3202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2663BD0-064C-40FC-A331-F49FCA953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506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8B4A5FF2-D134-03A9-70AD-F9C46F3861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458" y="3355848"/>
            <a:ext cx="6268770" cy="2825496"/>
          </a:xfrm>
        </p:spPr>
        <p:txBody>
          <a:bodyPr>
            <a:noAutofit/>
          </a:bodyPr>
          <a:lstStyle/>
          <a:p>
            <a:r>
              <a:rPr lang="en-US" sz="2000" dirty="0"/>
              <a:t>Normal bleeding is stopped by </a:t>
            </a:r>
            <a:r>
              <a:rPr lang="en-US" sz="2000" b="1" dirty="0"/>
              <a:t>5 mins </a:t>
            </a:r>
            <a:r>
              <a:rPr lang="en-US" sz="2000" dirty="0"/>
              <a:t>of direct pressure. </a:t>
            </a:r>
          </a:p>
          <a:p>
            <a:endParaRPr lang="en-US" sz="2000" dirty="0"/>
          </a:p>
          <a:p>
            <a:r>
              <a:rPr lang="en-US" sz="2000" dirty="0"/>
              <a:t>5 mins of pressure will not work when the bleeding is:</a:t>
            </a:r>
          </a:p>
          <a:p>
            <a:pPr lvl="1"/>
            <a:r>
              <a:rPr lang="en-US" sz="2000" dirty="0"/>
              <a:t>Arterial – Bright RED and squirting </a:t>
            </a:r>
          </a:p>
          <a:p>
            <a:pPr lvl="1"/>
            <a:r>
              <a:rPr lang="en-US" sz="2000" dirty="0"/>
              <a:t>Deep Venous Bleeds – requires more intense pressure or a hemostatic agent (</a:t>
            </a:r>
            <a:r>
              <a:rPr lang="en-US" sz="2000" dirty="0" err="1"/>
              <a:t>QuikClot</a:t>
            </a:r>
            <a:r>
              <a:rPr lang="en-US" sz="2000" dirty="0"/>
              <a:t>)</a:t>
            </a:r>
          </a:p>
        </p:txBody>
      </p:sp>
      <p:pic>
        <p:nvPicPr>
          <p:cNvPr id="29" name="Picture 28" descr="Close up view of platelets in the blood">
            <a:extLst>
              <a:ext uri="{FF2B5EF4-FFF2-40B4-BE49-F238E27FC236}">
                <a16:creationId xmlns:a16="http://schemas.microsoft.com/office/drawing/2014/main" id="{D8D4CD07-4EF0-6726-9C24-2343D9E8FE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80" r="32645"/>
          <a:stretch/>
        </p:blipFill>
        <p:spPr>
          <a:xfrm>
            <a:off x="7684006" y="10"/>
            <a:ext cx="450799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43513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5705"/>
            <a:ext cx="12191990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842EBC-B938-D50F-097E-D57916BD5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Bleeding Control Tools When More than Direct Pressure is needed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B2081-FA0D-56CD-3067-F653E6ED5F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548" y="2217343"/>
            <a:ext cx="9880893" cy="3959619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r>
              <a:rPr lang="en-US" sz="2400" dirty="0"/>
              <a:t>Tourniquet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Israeli Pressure Bandage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 err="1"/>
              <a:t>QuikClot</a:t>
            </a:r>
            <a:endParaRPr lang="en-US" sz="2400" dirty="0"/>
          </a:p>
        </p:txBody>
      </p:sp>
      <p:pic>
        <p:nvPicPr>
          <p:cNvPr id="11266" name="Picture 2" descr="Amazon.com: Tourniquet, 1 pack - The Fastest, Safest, Most Effective Combat  Hemostatic Control Single-Handed Application for Military Tactical First  Aid Medical Battle Tourniquets : Industrial &amp; Scientific">
            <a:extLst>
              <a:ext uri="{FF2B5EF4-FFF2-40B4-BE49-F238E27FC236}">
                <a16:creationId xmlns:a16="http://schemas.microsoft.com/office/drawing/2014/main" id="{3CCD815F-D1CA-634D-D7B5-4B4665894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5695" y="1192917"/>
            <a:ext cx="1155280" cy="2190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6&quot; Israeli Emergency Bandage | Chinook Medical Gear">
            <a:extLst>
              <a:ext uri="{FF2B5EF4-FFF2-40B4-BE49-F238E27FC236}">
                <a16:creationId xmlns:a16="http://schemas.microsoft.com/office/drawing/2014/main" id="{98ECDF27-6B65-D63E-831D-6A5C4C088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156" y="3931449"/>
            <a:ext cx="2475819" cy="2475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QuickClot Bleeding Control Dressing | Hemostatic Gauze">
            <a:extLst>
              <a:ext uri="{FF2B5EF4-FFF2-40B4-BE49-F238E27FC236}">
                <a16:creationId xmlns:a16="http://schemas.microsoft.com/office/drawing/2014/main" id="{F9DF51FC-8614-A629-C3BD-36F926BB4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257" y="2037553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41169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3403B0-0F4C-6568-3BF6-BB887CF5D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Tourniquet</a:t>
            </a:r>
          </a:p>
        </p:txBody>
      </p:sp>
      <p:sp>
        <p:nvSpPr>
          <p:cNvPr id="2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Tourniquet: Combat Medical Tourniquet, Emergency Tourniquets, Military ...">
            <a:extLst>
              <a:ext uri="{FF2B5EF4-FFF2-40B4-BE49-F238E27FC236}">
                <a16:creationId xmlns:a16="http://schemas.microsoft.com/office/drawing/2014/main" id="{235FB591-3587-284F-D66B-6A6D8D27CB1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4296" y="1016424"/>
            <a:ext cx="7214616" cy="479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32435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5705"/>
            <a:ext cx="12191990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C65305A-26F6-F719-7CC0-1C0BCFD66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Tourniquet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D8A8CA1-3380-5D8E-6ED5-06CF6E4576A5}"/>
              </a:ext>
            </a:extLst>
          </p:cNvPr>
          <p:cNvSpPr>
            <a:spLocks/>
          </p:cNvSpPr>
          <p:nvPr/>
        </p:nvSpPr>
        <p:spPr>
          <a:xfrm>
            <a:off x="1155548" y="2217343"/>
            <a:ext cx="5125509" cy="3959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b="1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/>
              <a:t>When to Use</a:t>
            </a:r>
            <a:endParaRPr lang="en-US" sz="2000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Squirting blood – Don’t hesitate 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Direct pressure is not working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An amputation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You are overwhelmed with the amount of blood 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039F480-4F22-F179-B202-429D54D70E22}"/>
              </a:ext>
            </a:extLst>
          </p:cNvPr>
          <p:cNvSpPr>
            <a:spLocks/>
          </p:cNvSpPr>
          <p:nvPr/>
        </p:nvSpPr>
        <p:spPr>
          <a:xfrm>
            <a:off x="6882679" y="2612571"/>
            <a:ext cx="4820250" cy="3692813"/>
          </a:xfrm>
          <a:prstGeom prst="rect">
            <a:avLst/>
          </a:prstGeom>
        </p:spPr>
        <p:txBody>
          <a:bodyPr/>
          <a:lstStyle/>
          <a:p>
            <a:pPr defTabSz="841248">
              <a:spcAft>
                <a:spcPts val="600"/>
              </a:spcAft>
            </a:pPr>
            <a:r>
              <a:rPr lang="en-US" sz="2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When NOT to use</a:t>
            </a:r>
            <a:endParaRPr lang="en-US"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indent="-342900" defTabSz="84124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When the bleeding is not on an extremity </a:t>
            </a:r>
          </a:p>
          <a:p>
            <a:pPr marL="342900" indent="-342900" defTabSz="84124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4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When direct pressure is working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2521055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5705"/>
            <a:ext cx="12191990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B5D5ABE-AAE9-73F9-98CC-A03399A84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How To Apply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02D86E4-CEEC-CEF8-828B-3865A048B2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548" y="2217343"/>
            <a:ext cx="9880893" cy="3959619"/>
          </a:xfrm>
        </p:spPr>
        <p:txBody>
          <a:bodyPr>
            <a:normAutofit/>
          </a:bodyPr>
          <a:lstStyle/>
          <a:p>
            <a:r>
              <a:rPr lang="en-US" sz="2400" dirty="0"/>
              <a:t>High and tight</a:t>
            </a:r>
          </a:p>
          <a:p>
            <a:r>
              <a:rPr lang="en-US" sz="2400" dirty="0"/>
              <a:t>Prior to tightening the windlass, only one finger should be allowed to fit between the tourniquet and the limb</a:t>
            </a:r>
          </a:p>
          <a:p>
            <a:r>
              <a:rPr lang="en-US" sz="2400" dirty="0"/>
              <a:t>Tighten the windlass until blood is no longer flowing, squirting, or limb is pulseless </a:t>
            </a:r>
          </a:p>
          <a:p>
            <a:r>
              <a:rPr lang="en-US" sz="2400" dirty="0"/>
              <a:t>Secure the windlass in the slot </a:t>
            </a:r>
          </a:p>
          <a:p>
            <a:r>
              <a:rPr lang="en-US" sz="2400" dirty="0"/>
              <a:t>Call 911</a:t>
            </a:r>
          </a:p>
          <a:p>
            <a:pPr marL="0" indent="0">
              <a:buNone/>
            </a:pPr>
            <a:endParaRPr lang="en-US" sz="2400" dirty="0">
              <a:hlinkClick r:id="" action="ppaction://noaction"/>
            </a:endParaRPr>
          </a:p>
          <a:p>
            <a:r>
              <a:rPr lang="en-US" sz="2400" dirty="0">
                <a:hlinkClick r:id="" action="ppaction://noaction"/>
              </a:rPr>
              <a:t>https://youtu.be/1izlp-v6WSk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692820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E777E57D-6A88-4B5B-A068-2BA7FF4E8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6AB568-955C-C6F3-1819-BFD4A8A7F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02920"/>
            <a:ext cx="10509504" cy="1975104"/>
          </a:xfrm>
        </p:spPr>
        <p:txBody>
          <a:bodyPr anchor="b">
            <a:normAutofit/>
          </a:bodyPr>
          <a:lstStyle/>
          <a:p>
            <a:r>
              <a:rPr lang="en-US" sz="5400" dirty="0"/>
              <a:t>Overview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7117410-A2A4-4085-9ADC-46744551D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772" y="0"/>
            <a:ext cx="10506456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9F74EB5-E547-4FB4-95F5-BCC788F3C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2894076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C939F0-FF13-948D-D9C9-B94870DD4E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328416"/>
            <a:ext cx="10509504" cy="2715768"/>
          </a:xfrm>
        </p:spPr>
        <p:txBody>
          <a:bodyPr>
            <a:normAutofit/>
          </a:bodyPr>
          <a:lstStyle/>
          <a:p>
            <a:r>
              <a:rPr lang="en-US" sz="2200" dirty="0"/>
              <a:t>Preparedness Mindset </a:t>
            </a:r>
          </a:p>
          <a:p>
            <a:r>
              <a:rPr lang="en-US" sz="2200" dirty="0"/>
              <a:t>Get Home Bags</a:t>
            </a:r>
          </a:p>
          <a:p>
            <a:r>
              <a:rPr lang="en-US" sz="2200" dirty="0"/>
              <a:t>Recent disasters and considerations specific to each</a:t>
            </a:r>
          </a:p>
          <a:p>
            <a:r>
              <a:rPr lang="en-US" sz="2200" dirty="0"/>
              <a:t>Individual &amp; family preparedness</a:t>
            </a:r>
          </a:p>
          <a:p>
            <a:r>
              <a:rPr lang="en-US" sz="2200" dirty="0"/>
              <a:t>Medical supplies for airway &amp; bleeding control</a:t>
            </a:r>
          </a:p>
          <a:p>
            <a:r>
              <a:rPr lang="en-US" sz="2200" dirty="0"/>
              <a:t>Q &amp; A</a:t>
            </a:r>
          </a:p>
        </p:txBody>
      </p:sp>
    </p:spTree>
    <p:extLst>
      <p:ext uri="{BB962C8B-B14F-4D97-AF65-F5344CB8AC3E}">
        <p14:creationId xmlns:p14="http://schemas.microsoft.com/office/powerpoint/2010/main" val="6782035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91" name="Rectangle 6190">
            <a:extLst>
              <a:ext uri="{FF2B5EF4-FFF2-40B4-BE49-F238E27FC236}">
                <a16:creationId xmlns:a16="http://schemas.microsoft.com/office/drawing/2014/main" id="{560AFAAC-EA6C-45A9-9E03-C9C9F0193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New Tactical Trauma Treatment Israeli Bandage T3 - 4&quot;: Amazon.ca ...">
            <a:extLst>
              <a:ext uri="{FF2B5EF4-FFF2-40B4-BE49-F238E27FC236}">
                <a16:creationId xmlns:a16="http://schemas.microsoft.com/office/drawing/2014/main" id="{A4499625-8D31-0198-445D-26CCB7C6F4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6" r="18285"/>
          <a:stretch/>
        </p:blipFill>
        <p:spPr bwMode="auto">
          <a:xfrm>
            <a:off x="4883022" y="10"/>
            <a:ext cx="7308978" cy="6857990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6192" name="Freeform: Shape 6191">
            <a:extLst>
              <a:ext uri="{FF2B5EF4-FFF2-40B4-BE49-F238E27FC236}">
                <a16:creationId xmlns:a16="http://schemas.microsoft.com/office/drawing/2014/main" id="{83549E37-C86B-4401-90BD-D8BF83859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3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3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3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3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6193" name="Freeform: Shape 6192">
            <a:extLst>
              <a:ext uri="{FF2B5EF4-FFF2-40B4-BE49-F238E27FC236}">
                <a16:creationId xmlns:a16="http://schemas.microsoft.com/office/drawing/2014/main" id="{8A17784E-76D8-4521-A77D-0D2EBB923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6857" cy="6858000"/>
          </a:xfrm>
          <a:custGeom>
            <a:avLst/>
            <a:gdLst>
              <a:gd name="connsiteX0" fmla="*/ 0 w 6086857"/>
              <a:gd name="connsiteY0" fmla="*/ 0 h 6858000"/>
              <a:gd name="connsiteX1" fmla="*/ 4873879 w 6086857"/>
              <a:gd name="connsiteY1" fmla="*/ 0 h 6858000"/>
              <a:gd name="connsiteX2" fmla="*/ 4936862 w 6086857"/>
              <a:gd name="connsiteY2" fmla="*/ 69271 h 6858000"/>
              <a:gd name="connsiteX3" fmla="*/ 6086857 w 6086857"/>
              <a:gd name="connsiteY3" fmla="*/ 3429000 h 6858000"/>
              <a:gd name="connsiteX4" fmla="*/ 4936862 w 6086857"/>
              <a:gd name="connsiteY4" fmla="*/ 6788730 h 6858000"/>
              <a:gd name="connsiteX5" fmla="*/ 4873879 w 6086857"/>
              <a:gd name="connsiteY5" fmla="*/ 6858000 h 6858000"/>
              <a:gd name="connsiteX6" fmla="*/ 0 w 608685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6857" h="6858000">
                <a:moveTo>
                  <a:pt x="0" y="0"/>
                </a:moveTo>
                <a:lnTo>
                  <a:pt x="4873879" y="0"/>
                </a:lnTo>
                <a:lnTo>
                  <a:pt x="4936862" y="69271"/>
                </a:lnTo>
                <a:cubicBezTo>
                  <a:pt x="5647388" y="929100"/>
                  <a:pt x="6086857" y="2116944"/>
                  <a:pt x="6086857" y="3429000"/>
                </a:cubicBezTo>
                <a:cubicBezTo>
                  <a:pt x="6086857" y="4741056"/>
                  <a:pt x="5647388" y="5928900"/>
                  <a:pt x="4936862" y="6788730"/>
                </a:cubicBezTo>
                <a:lnTo>
                  <a:pt x="487387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F9ECB1-A860-2480-312F-020552D87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04" y="856488"/>
            <a:ext cx="4992624" cy="124358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/>
              <a:t>Israeli Pressure Bandage</a:t>
            </a:r>
          </a:p>
        </p:txBody>
      </p:sp>
      <p:sp>
        <p:nvSpPr>
          <p:cNvPr id="6194" name="Rectangle 6193">
            <a:extLst>
              <a:ext uri="{FF2B5EF4-FFF2-40B4-BE49-F238E27FC236}">
                <a16:creationId xmlns:a16="http://schemas.microsoft.com/office/drawing/2014/main" id="{C0036C6B-F09C-4EAB-AE02-8D056EE74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325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195" name="Rectangle 6194">
            <a:extLst>
              <a:ext uri="{FF2B5EF4-FFF2-40B4-BE49-F238E27FC236}">
                <a16:creationId xmlns:a16="http://schemas.microsoft.com/office/drawing/2014/main" id="{FC8D5885-2804-4D3C-BE31-902E4D32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769" y="2195336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B25FD2-79E0-FBEC-BF1D-DCB97A735F2A}"/>
              </a:ext>
            </a:extLst>
          </p:cNvPr>
          <p:cNvSpPr>
            <a:spLocks/>
          </p:cNvSpPr>
          <p:nvPr/>
        </p:nvSpPr>
        <p:spPr>
          <a:xfrm>
            <a:off x="374904" y="2522949"/>
            <a:ext cx="5065776" cy="340236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 b="1" dirty="0">
              <a:highlight>
                <a:srgbClr val="FFFFFF"/>
              </a:highlight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highlight>
                  <a:srgbClr val="FFFFFF"/>
                </a:highlight>
              </a:rPr>
              <a:t>Uses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highlight>
                  <a:srgbClr val="FFFFFF"/>
                </a:highlight>
              </a:rPr>
              <a:t>Stab wounds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highlight>
                  <a:srgbClr val="FFFFFF"/>
                </a:highlight>
              </a:rPr>
              <a:t>Junctional wounds (near shoulders and groin)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highlight>
                  <a:srgbClr val="FFFFFF"/>
                </a:highlight>
              </a:rPr>
              <a:t>Deep venous bleeds (dark, oozing blood) that do not need a tourniquet  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highlight>
                  <a:srgbClr val="FFFFFF"/>
                </a:highlight>
              </a:rPr>
              <a:t>To hold pressure while attending to other injuries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highlight>
                <a:srgbClr val="FFFFFF"/>
              </a:highlight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highlight>
                  <a:srgbClr val="FFFFFF"/>
                </a:highlight>
              </a:rPr>
              <a:t> *Not interchangeable with tourniquet *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42FABBC-C329-699E-D890-B49087B135E8}"/>
              </a:ext>
            </a:extLst>
          </p:cNvPr>
          <p:cNvSpPr>
            <a:spLocks/>
          </p:cNvSpPr>
          <p:nvPr/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52197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1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C3BCC32-4023-046A-B68D-66A4003B5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How To Use an Israeli Pressure Bandage</a:t>
            </a:r>
          </a:p>
        </p:txBody>
      </p:sp>
      <p:pic>
        <p:nvPicPr>
          <p:cNvPr id="4098" name="Picture 2" descr="Israeli Bandage 4 inch Sterile Compression Wound Wrap - SGT TROYS">
            <a:extLst>
              <a:ext uri="{FF2B5EF4-FFF2-40B4-BE49-F238E27FC236}">
                <a16:creationId xmlns:a16="http://schemas.microsoft.com/office/drawing/2014/main" id="{AC45C346-A673-8851-2749-99BCA580B4E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43046" y="643466"/>
            <a:ext cx="6649240" cy="556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293798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5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47E676-566C-18A6-9845-40AFF2565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544" y="1412488"/>
            <a:ext cx="3312846" cy="4363844"/>
          </a:xfrm>
        </p:spPr>
        <p:txBody>
          <a:bodyPr anchor="t">
            <a:normAutofit/>
          </a:bodyPr>
          <a:lstStyle/>
          <a:p>
            <a:r>
              <a:rPr lang="en-US" sz="5400" b="1">
                <a:solidFill>
                  <a:srgbClr val="FFFFFF"/>
                </a:solidFill>
              </a:rPr>
              <a:t>QuikClot</a:t>
            </a:r>
            <a:endParaRPr lang="en-US" sz="5400" b="1" dirty="0">
              <a:solidFill>
                <a:srgbClr val="FFFFFF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3D8B72-2F5F-2426-44DA-2BA64DAF4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80855" y="1412489"/>
            <a:ext cx="3427283" cy="43638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Advantages</a:t>
            </a:r>
          </a:p>
          <a:p>
            <a:pPr lvl="1"/>
            <a:r>
              <a:rPr lang="en-US" sz="2000" dirty="0"/>
              <a:t>Accelerates clotting</a:t>
            </a:r>
          </a:p>
          <a:p>
            <a:pPr lvl="1"/>
            <a:r>
              <a:rPr lang="en-US" sz="2000" dirty="0"/>
              <a:t>Controls bleeding faster</a:t>
            </a:r>
          </a:p>
          <a:p>
            <a:pPr lvl="1"/>
            <a:r>
              <a:rPr lang="en-US" sz="2000" dirty="0"/>
              <a:t>Strengthens clot formation </a:t>
            </a:r>
          </a:p>
          <a:p>
            <a:pPr marL="457200" lvl="1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Cautions</a:t>
            </a:r>
          </a:p>
          <a:p>
            <a:pPr lvl="1"/>
            <a:r>
              <a:rPr lang="en-US" sz="2000" dirty="0"/>
              <a:t>Not used in place of tourniquet</a:t>
            </a:r>
          </a:p>
          <a:p>
            <a:pPr lvl="1"/>
            <a:r>
              <a:rPr lang="en-US" sz="2000" dirty="0"/>
              <a:t>Not for internal use unless properly trained </a:t>
            </a:r>
          </a:p>
          <a:p>
            <a:pPr lvl="1"/>
            <a:endParaRPr lang="en-US" sz="2000" dirty="0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1" y="1412488"/>
            <a:ext cx="0" cy="36576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0529523-7FD8-4AD2-C52F-0A653D8794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51604" y="1412489"/>
            <a:ext cx="3197701" cy="43638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How to use</a:t>
            </a:r>
          </a:p>
          <a:p>
            <a:pPr lvl="1"/>
            <a:r>
              <a:rPr lang="en-US" sz="2000" dirty="0"/>
              <a:t>Wipe off blood on surface of bleeding area</a:t>
            </a:r>
          </a:p>
          <a:p>
            <a:pPr lvl="1"/>
            <a:r>
              <a:rPr lang="en-US" sz="2000" dirty="0"/>
              <a:t>Place on bleed</a:t>
            </a:r>
          </a:p>
          <a:p>
            <a:pPr lvl="1"/>
            <a:r>
              <a:rPr lang="en-US" sz="2000" dirty="0"/>
              <a:t>Hold pressure for 5 mins or wrap it with roller gauze or Israeli Bandage</a:t>
            </a:r>
          </a:p>
          <a:p>
            <a:pPr lvl="1"/>
            <a:r>
              <a:rPr lang="en-US" sz="2000" dirty="0"/>
              <a:t>Call 911</a:t>
            </a:r>
          </a:p>
        </p:txBody>
      </p:sp>
    </p:spTree>
    <p:extLst>
      <p:ext uri="{BB962C8B-B14F-4D97-AF65-F5344CB8AC3E}">
        <p14:creationId xmlns:p14="http://schemas.microsoft.com/office/powerpoint/2010/main" val="316549359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dummy lying on the ground">
            <a:extLst>
              <a:ext uri="{FF2B5EF4-FFF2-40B4-BE49-F238E27FC236}">
                <a16:creationId xmlns:a16="http://schemas.microsoft.com/office/drawing/2014/main" id="{474CAC12-BFEA-1EBF-CA98-FD8D9E78A4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4296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1719A2-5AD2-74D5-8B64-02592BF97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5400"/>
              <a:t>Summary</a:t>
            </a:r>
          </a:p>
        </p:txBody>
      </p:sp>
      <p:sp>
        <p:nvSpPr>
          <p:cNvPr id="63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D20C27-8141-FAFA-DA9A-5C677D3AC5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553953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200" dirty="0"/>
              <a:t>Preparedness mindset</a:t>
            </a:r>
          </a:p>
          <a:p>
            <a:r>
              <a:rPr lang="en-US" sz="2200" dirty="0"/>
              <a:t>Get Home Bag</a:t>
            </a:r>
          </a:p>
          <a:p>
            <a:r>
              <a:rPr lang="en-US" sz="2200" dirty="0"/>
              <a:t>Disaster considerations; Discuss “What if…”</a:t>
            </a:r>
          </a:p>
          <a:p>
            <a:r>
              <a:rPr lang="en-US" sz="2200" dirty="0"/>
              <a:t>Personal and family preparedness</a:t>
            </a:r>
          </a:p>
          <a:p>
            <a:r>
              <a:rPr lang="en-US" sz="2200" dirty="0"/>
              <a:t>Medical supplies for airway &amp; bleeding control</a:t>
            </a:r>
          </a:p>
          <a:p>
            <a:pPr marL="0"/>
            <a:endParaRPr lang="en-US" sz="2200" dirty="0"/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11132931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FEF085B8-A2C0-4A6F-B663-CCC56F3CD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13">
            <a:extLst>
              <a:ext uri="{FF2B5EF4-FFF2-40B4-BE49-F238E27FC236}">
                <a16:creationId xmlns:a16="http://schemas.microsoft.com/office/drawing/2014/main" id="{2658F6D6-96E0-421A-96D6-3DF404008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11">
            <a:extLst>
              <a:ext uri="{FF2B5EF4-FFF2-40B4-BE49-F238E27FC236}">
                <a16:creationId xmlns:a16="http://schemas.microsoft.com/office/drawing/2014/main" id="{3CF62545-93A0-4FD5-9B48-48DCA794C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F0F912-2B3F-66B5-DC4D-A45794002A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65125"/>
            <a:ext cx="10515600" cy="244338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DISASTER</a:t>
            </a:r>
            <a:b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PREPAREDNESS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77452F-37FB-6EDA-8B20-14C689B57C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9" y="5116285"/>
            <a:ext cx="6455229" cy="106067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b="1" dirty="0"/>
              <a:t>Presented by CE-Bar Fire Department  </a:t>
            </a:r>
          </a:p>
          <a:p>
            <a:r>
              <a:rPr lang="en-US" sz="2000" b="1" dirty="0"/>
              <a:t>Travis County Emergency Services District #10</a:t>
            </a:r>
          </a:p>
        </p:txBody>
      </p:sp>
      <p:pic>
        <p:nvPicPr>
          <p:cNvPr id="4" name="Content Placeholder 10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91F7AAA1-5B97-2BD6-1DDE-89E7CFEFA1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1627" y="2057519"/>
            <a:ext cx="3309021" cy="330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6379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CBB2B1F0-0DD6-4744-9A46-7A344FB48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4ED24A-4E70-35BF-3384-CE108561B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26720"/>
            <a:ext cx="10506456" cy="1919141"/>
          </a:xfrm>
        </p:spPr>
        <p:txBody>
          <a:bodyPr anchor="b">
            <a:normAutofit/>
          </a:bodyPr>
          <a:lstStyle/>
          <a:p>
            <a:r>
              <a:rPr lang="en-US" sz="6000" dirty="0"/>
              <a:t>Objectives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2899927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2776031"/>
            <a:ext cx="1873457" cy="1371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3" name="Content Placeholder 2">
            <a:extLst>
              <a:ext uri="{FF2B5EF4-FFF2-40B4-BE49-F238E27FC236}">
                <a16:creationId xmlns:a16="http://schemas.microsoft.com/office/drawing/2014/main" id="{C11A040E-B4DE-2722-E4BA-9A34FF1C63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337269"/>
            <a:ext cx="10509504" cy="2905686"/>
          </a:xfrm>
        </p:spPr>
        <p:txBody>
          <a:bodyPr>
            <a:normAutofit lnSpcReduction="10000"/>
          </a:bodyPr>
          <a:lstStyle/>
          <a:p>
            <a:r>
              <a:rPr lang="en-US" sz="2200" dirty="0"/>
              <a:t>Understand local emergency service providers and the service they provide </a:t>
            </a:r>
          </a:p>
          <a:p>
            <a:endParaRPr lang="en-US" sz="2200" dirty="0"/>
          </a:p>
          <a:p>
            <a:r>
              <a:rPr lang="en-US" sz="2200" dirty="0"/>
              <a:t>Understand importance of disaster preparation at the individual level, and the need to promote preparedness throughout their communities</a:t>
            </a:r>
          </a:p>
          <a:p>
            <a:endParaRPr lang="en-US" sz="2200" dirty="0"/>
          </a:p>
          <a:p>
            <a:r>
              <a:rPr lang="en-US" sz="2200" dirty="0"/>
              <a:t>Understand how to effectively plan and prepare for various types of disasters &amp;  mitigating the negative impact on you, your family, your neighbors and the community</a:t>
            </a:r>
          </a:p>
          <a:p>
            <a:endParaRPr lang="en-US" sz="2200" dirty="0"/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4036650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82B6A35-052A-6B6A-126E-22738C3718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400" b="1" dirty="0"/>
              <a:t>Preparedness Mindset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B9D83A7-1172-960B-D451-564CC2D557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0339" y="4636008"/>
            <a:ext cx="3734014" cy="157276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l">
              <a:buNone/>
            </a:pPr>
            <a:endParaRPr lang="en-US" sz="1800" dirty="0"/>
          </a:p>
        </p:txBody>
      </p:sp>
      <p:pic>
        <p:nvPicPr>
          <p:cNvPr id="12" name="Content Placeholder 4" descr="A yellow paper with black writing&#10;&#10;Description automatically generated">
            <a:extLst>
              <a:ext uri="{FF2B5EF4-FFF2-40B4-BE49-F238E27FC236}">
                <a16:creationId xmlns:a16="http://schemas.microsoft.com/office/drawing/2014/main" id="{643D177C-E723-264D-6357-7883FB840473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/>
          <a:srcRect t="6128" r="-1" b="19097"/>
          <a:stretch/>
        </p:blipFill>
        <p:spPr>
          <a:xfrm>
            <a:off x="5313363" y="0"/>
            <a:ext cx="6878637" cy="685800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58409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 with a number on it&#10;&#10;Description automatically generated">
            <a:extLst>
              <a:ext uri="{FF2B5EF4-FFF2-40B4-BE49-F238E27FC236}">
                <a16:creationId xmlns:a16="http://schemas.microsoft.com/office/drawing/2014/main" id="{9B5D487B-7991-BA38-AACC-3474FA2D3F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195" b="68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3358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9435</TotalTime>
  <Words>2333</Words>
  <Application>Microsoft Office PowerPoint</Application>
  <PresentationFormat>Widescreen</PresentationFormat>
  <Paragraphs>456</Paragraphs>
  <Slides>65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0" baseType="lpstr">
      <vt:lpstr>Aptos</vt:lpstr>
      <vt:lpstr>Aptos Display</vt:lpstr>
      <vt:lpstr>Arial</vt:lpstr>
      <vt:lpstr>Calibri</vt:lpstr>
      <vt:lpstr>Office Theme</vt:lpstr>
      <vt:lpstr>DISASTER PREPAREDNESS</vt:lpstr>
      <vt:lpstr>Who We Are</vt:lpstr>
      <vt:lpstr>Travis County</vt:lpstr>
      <vt:lpstr>ARBC  Facility</vt:lpstr>
      <vt:lpstr>Why We’re Here</vt:lpstr>
      <vt:lpstr>Overview</vt:lpstr>
      <vt:lpstr>Objectives</vt:lpstr>
      <vt:lpstr>Preparedness Mindset</vt:lpstr>
      <vt:lpstr>PowerPoint Presentation</vt:lpstr>
      <vt:lpstr>PowerPoint Presentation</vt:lpstr>
      <vt:lpstr>RECENT DISASTERS</vt:lpstr>
      <vt:lpstr>Winter Storms</vt:lpstr>
      <vt:lpstr>Winter Storms</vt:lpstr>
      <vt:lpstr>Winter Storms</vt:lpstr>
      <vt:lpstr>Winter Storms</vt:lpstr>
      <vt:lpstr>Power Outages</vt:lpstr>
      <vt:lpstr>Power Outages</vt:lpstr>
      <vt:lpstr>Power Outages</vt:lpstr>
      <vt:lpstr>Power Outages</vt:lpstr>
      <vt:lpstr>Extreme Heat</vt:lpstr>
      <vt:lpstr>Extreme Heat</vt:lpstr>
      <vt:lpstr>Extreme Heat</vt:lpstr>
      <vt:lpstr>Extreme Heat</vt:lpstr>
      <vt:lpstr>Wildfire</vt:lpstr>
      <vt:lpstr>Wildfire</vt:lpstr>
      <vt:lpstr>Wildfire</vt:lpstr>
      <vt:lpstr>Wildfire</vt:lpstr>
      <vt:lpstr>Wildfire</vt:lpstr>
      <vt:lpstr>Severe Storms &amp; Flooding</vt:lpstr>
      <vt:lpstr>Severe Storms &amp; Flooding</vt:lpstr>
      <vt:lpstr>Severe Storms &amp; Flooding</vt:lpstr>
      <vt:lpstr>Severe Storms &amp; Flooding </vt:lpstr>
      <vt:lpstr>Residential Fires</vt:lpstr>
      <vt:lpstr>Residential Fires</vt:lpstr>
      <vt:lpstr>Ignition to Flashover Natural vs Synthetic Furnishings</vt:lpstr>
      <vt:lpstr>Residential Fires</vt:lpstr>
      <vt:lpstr>Residential Fires</vt:lpstr>
      <vt:lpstr>PERSONAL &amp; FAMILY PREPAREDNESS</vt:lpstr>
      <vt:lpstr>Make a Plan</vt:lpstr>
      <vt:lpstr>Make a Plan</vt:lpstr>
      <vt:lpstr>Build an Emergency Kit Get home bag, Go bag, Bug out bag, etc.</vt:lpstr>
      <vt:lpstr>Build an Emergency Kit</vt:lpstr>
      <vt:lpstr>Build an Emergency Kit</vt:lpstr>
      <vt:lpstr>Build an Emergency Kit</vt:lpstr>
      <vt:lpstr>Build an Emergency Kit</vt:lpstr>
      <vt:lpstr>Know Your Neighbors</vt:lpstr>
      <vt:lpstr>Stay Informed</vt:lpstr>
      <vt:lpstr>Stay Informed</vt:lpstr>
      <vt:lpstr>Medical Supplies</vt:lpstr>
      <vt:lpstr>Airway Overview </vt:lpstr>
      <vt:lpstr>Airway Obstructions</vt:lpstr>
      <vt:lpstr>Life Vac Home Kit: For Choking</vt:lpstr>
      <vt:lpstr>Directions</vt:lpstr>
      <vt:lpstr>Opioid OD  (Fentanyl, Heroin, Pain Meds)</vt:lpstr>
      <vt:lpstr>Bleeding Control Overview </vt:lpstr>
      <vt:lpstr>Bleeding Control Tools When More than Direct Pressure is needed </vt:lpstr>
      <vt:lpstr>Tourniquet</vt:lpstr>
      <vt:lpstr>Tourniquet</vt:lpstr>
      <vt:lpstr>How To Apply</vt:lpstr>
      <vt:lpstr>Israeli Pressure Bandage</vt:lpstr>
      <vt:lpstr>How To Use an Israeli Pressure Bandage</vt:lpstr>
      <vt:lpstr>QuikClot</vt:lpstr>
      <vt:lpstr>PowerPoint Presentation</vt:lpstr>
      <vt:lpstr>Summary</vt:lpstr>
      <vt:lpstr>DISASTER  PREPAREDNESS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DISASTER PREPAREDNESS</dc:title>
  <dc:creator>Brandon Burns</dc:creator>
  <cp:lastModifiedBy>Greg Johnston/USA</cp:lastModifiedBy>
  <cp:revision>5</cp:revision>
  <cp:lastPrinted>2025-02-01T01:28:57Z</cp:lastPrinted>
  <dcterms:created xsi:type="dcterms:W3CDTF">2024-06-27T02:00:08Z</dcterms:created>
  <dcterms:modified xsi:type="dcterms:W3CDTF">2025-02-01T01:37:24Z</dcterms:modified>
</cp:coreProperties>
</file>